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256" r:id="rId3"/>
    <p:sldId id="300" r:id="rId5"/>
    <p:sldId id="295" r:id="rId6"/>
    <p:sldId id="258" r:id="rId7"/>
    <p:sldId id="310" r:id="rId8"/>
    <p:sldId id="296" r:id="rId9"/>
    <p:sldId id="317" r:id="rId10"/>
    <p:sldId id="305" r:id="rId11"/>
    <p:sldId id="313" r:id="rId12"/>
    <p:sldId id="309" r:id="rId13"/>
    <p:sldId id="314" r:id="rId14"/>
    <p:sldId id="320" r:id="rId15"/>
    <p:sldId id="318" r:id="rId16"/>
    <p:sldId id="319" r:id="rId17"/>
    <p:sldId id="290" r:id="rId18"/>
    <p:sldId id="286" r:id="rId19"/>
    <p:sldId id="280" r:id="rId20"/>
    <p:sldId id="288" r:id="rId21"/>
  </p:sldIdLst>
  <p:sldSz cx="9144000" cy="6858000" type="screen4x3"/>
  <p:notesSz cx="6881495" cy="1000252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5FBE6"/>
    <a:srgbClr val="F5D3D3"/>
    <a:srgbClr val="33CC33"/>
    <a:srgbClr val="FFFF00"/>
    <a:srgbClr val="FF3399"/>
    <a:srgbClr val="FF66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3" d="100"/>
          <a:sy n="83" d="100"/>
        </p:scale>
        <p:origin x="-1426" y="-77"/>
      </p:cViewPr>
      <p:guideLst>
        <p:guide orient="horz" pos="2160"/>
        <p:guide pos="2856"/>
      </p:guideLst>
    </p:cSldViewPr>
  </p:slideViewPr>
  <p:notesTextViewPr>
    <p:cViewPr>
      <p:scale>
        <a:sx n="100" d="100"/>
        <a:sy n="100" d="100"/>
      </p:scale>
      <p:origin x="0" y="0"/>
    </p:cViewPr>
  </p:notesTextViewPr>
  <p:sorterViewPr>
    <p:cViewPr>
      <p:scale>
        <a:sx n="66" d="100"/>
        <a:sy n="66" d="100"/>
      </p:scale>
      <p:origin x="0" y="406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82913" cy="500063"/>
          </a:xfrm>
          <a:prstGeom prst="rect">
            <a:avLst/>
          </a:prstGeom>
          <a:noFill/>
          <a:ln w="9525">
            <a:noFill/>
            <a:miter lim="800000"/>
          </a:ln>
          <a:effectLst/>
        </p:spPr>
        <p:txBody>
          <a:bodyPr vert="horz" wrap="square" lIns="96478" tIns="48239" rIns="96478" bIns="48239" numCol="1" anchor="t" anchorCtr="0" compatLnSpc="1"/>
          <a:lstStyle>
            <a:lvl1pPr eaLnBrk="1" hangingPunct="1">
              <a:defRPr sz="1300">
                <a:latin typeface="Arial" panose="020B0604020202020204" pitchFamily="34" charset="0"/>
                <a:cs typeface="+mn-cs"/>
              </a:defRPr>
            </a:lvl1pPr>
          </a:lstStyle>
          <a:p>
            <a:pPr>
              <a:defRPr/>
            </a:pPr>
            <a:endParaRPr lang="en-US"/>
          </a:p>
        </p:txBody>
      </p:sp>
      <p:sp>
        <p:nvSpPr>
          <p:cNvPr id="45059" name="Rectangle 3"/>
          <p:cNvSpPr>
            <a:spLocks noGrp="1" noChangeArrowheads="1"/>
          </p:cNvSpPr>
          <p:nvPr>
            <p:ph type="dt" idx="1"/>
          </p:nvPr>
        </p:nvSpPr>
        <p:spPr bwMode="auto">
          <a:xfrm>
            <a:off x="3897313" y="0"/>
            <a:ext cx="2982912" cy="500063"/>
          </a:xfrm>
          <a:prstGeom prst="rect">
            <a:avLst/>
          </a:prstGeom>
          <a:noFill/>
          <a:ln w="9525">
            <a:noFill/>
            <a:miter lim="800000"/>
          </a:ln>
          <a:effectLst/>
        </p:spPr>
        <p:txBody>
          <a:bodyPr vert="horz" wrap="square" lIns="96478" tIns="48239" rIns="96478" bIns="48239" numCol="1" anchor="t" anchorCtr="0" compatLnSpc="1"/>
          <a:lstStyle>
            <a:lvl1pPr algn="r" eaLnBrk="1" hangingPunct="1">
              <a:defRPr sz="1300">
                <a:latin typeface="Arial" panose="020B0604020202020204" pitchFamily="34"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942975" y="750888"/>
            <a:ext cx="4997450" cy="3749675"/>
          </a:xfrm>
          <a:prstGeom prst="rect">
            <a:avLst/>
          </a:prstGeom>
          <a:noFill/>
          <a:ln w="9525">
            <a:solidFill>
              <a:srgbClr val="000000"/>
            </a:solidFill>
            <a:miter lim="800000"/>
          </a:ln>
        </p:spPr>
      </p:sp>
      <p:sp>
        <p:nvSpPr>
          <p:cNvPr id="45061" name="Rectangle 5"/>
          <p:cNvSpPr>
            <a:spLocks noGrp="1" noChangeArrowheads="1"/>
          </p:cNvSpPr>
          <p:nvPr>
            <p:ph type="body" sz="quarter" idx="3"/>
          </p:nvPr>
        </p:nvSpPr>
        <p:spPr bwMode="auto">
          <a:xfrm>
            <a:off x="688975" y="4751388"/>
            <a:ext cx="5505450" cy="4500562"/>
          </a:xfrm>
          <a:prstGeom prst="rect">
            <a:avLst/>
          </a:prstGeom>
          <a:noFill/>
          <a:ln w="9525">
            <a:noFill/>
            <a:miter lim="800000"/>
          </a:ln>
          <a:effectLst/>
        </p:spPr>
        <p:txBody>
          <a:bodyPr vert="horz" wrap="square" lIns="96478" tIns="48239" rIns="96478" bIns="48239"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45062" name="Rectangle 6"/>
          <p:cNvSpPr>
            <a:spLocks noGrp="1" noChangeArrowheads="1"/>
          </p:cNvSpPr>
          <p:nvPr>
            <p:ph type="ftr" sz="quarter" idx="4"/>
          </p:nvPr>
        </p:nvSpPr>
        <p:spPr bwMode="auto">
          <a:xfrm>
            <a:off x="0" y="9501188"/>
            <a:ext cx="2982913" cy="500062"/>
          </a:xfrm>
          <a:prstGeom prst="rect">
            <a:avLst/>
          </a:prstGeom>
          <a:noFill/>
          <a:ln w="9525">
            <a:noFill/>
            <a:miter lim="800000"/>
          </a:ln>
          <a:effectLst/>
        </p:spPr>
        <p:txBody>
          <a:bodyPr vert="horz" wrap="square" lIns="96478" tIns="48239" rIns="96478" bIns="48239" numCol="1" anchor="b" anchorCtr="0" compatLnSpc="1"/>
          <a:lstStyle>
            <a:lvl1pPr eaLnBrk="1" hangingPunct="1">
              <a:defRPr sz="1300">
                <a:latin typeface="Arial" panose="020B0604020202020204" pitchFamily="34" charset="0"/>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97313" y="9501188"/>
            <a:ext cx="2982912" cy="500062"/>
          </a:xfrm>
          <a:prstGeom prst="rect">
            <a:avLst/>
          </a:prstGeom>
          <a:noFill/>
          <a:ln w="9525">
            <a:noFill/>
            <a:miter lim="800000"/>
          </a:ln>
          <a:effectLst/>
        </p:spPr>
        <p:txBody>
          <a:bodyPr vert="horz" wrap="square" lIns="96478" tIns="48239" rIns="96478" bIns="48239" numCol="1" anchor="b" anchorCtr="0" compatLnSpc="1"/>
          <a:lstStyle>
            <a:lvl1pPr algn="r" eaLnBrk="1" hangingPunct="1">
              <a:defRPr sz="1300">
                <a:latin typeface="Arial" panose="020B0604020202020204" pitchFamily="34" charset="0"/>
                <a:cs typeface="+mn-cs"/>
              </a:defRPr>
            </a:lvl1pPr>
          </a:lstStyle>
          <a:p>
            <a:pPr>
              <a:defRPr/>
            </a:pPr>
            <a:fld id="{1FB26652-EBFA-48A4-8D82-D39078119011}" type="slidenum">
              <a:rPr 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DE78FCA2-F31D-4979-99C4-EF99F17596D6}" type="slidenum">
              <a:rPr lang="en-US" smtClean="0"/>
            </a:fld>
            <a:endParaRPr lang="en-US" smtClean="0"/>
          </a:p>
        </p:txBody>
      </p:sp>
      <p:sp>
        <p:nvSpPr>
          <p:cNvPr id="20483" name="Rectangle 2"/>
          <p:cNvSpPr>
            <a:spLocks noGrp="1" noRot="1" noChangeAspect="1" noChangeArrowheads="1" noTextEdit="1"/>
          </p:cNvSpPr>
          <p:nvPr>
            <p:ph type="sldImg"/>
          </p:nvPr>
        </p:nvSpPr>
        <p:spPr/>
      </p:sp>
      <p:sp>
        <p:nvSpPr>
          <p:cNvPr id="20484" name="Rectangle 3"/>
          <p:cNvSpPr>
            <a:spLocks noGrp="1" noChangeArrowheads="1"/>
          </p:cNvSpPr>
          <p:nvPr>
            <p:ph type="body" idx="1"/>
          </p:nvPr>
        </p:nvSpPr>
        <p:spPr>
          <a:noFill/>
        </p:spPr>
        <p:txBody>
          <a:bodyPr/>
          <a:lstStyle/>
          <a:p>
            <a:pPr eaLnBrk="1" hangingPunct="1"/>
            <a:endParaRPr lang="ro-R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p:sp>
      <p:sp>
        <p:nvSpPr>
          <p:cNvPr id="21507" name="Notes Placeholder 2"/>
          <p:cNvSpPr>
            <a:spLocks noGrp="1"/>
          </p:cNvSpPr>
          <p:nvPr>
            <p:ph type="body" idx="1"/>
          </p:nvPr>
        </p:nvSpPr>
        <p:spPr>
          <a:noFill/>
        </p:spPr>
        <p:txBody>
          <a:bodyPr/>
          <a:lstStyle/>
          <a:p>
            <a:endParaRPr lang="ro-RO" smtClean="0"/>
          </a:p>
        </p:txBody>
      </p:sp>
      <p:sp>
        <p:nvSpPr>
          <p:cNvPr id="34820" name="Slide Number Placeholder 3"/>
          <p:cNvSpPr>
            <a:spLocks noGrp="1"/>
          </p:cNvSpPr>
          <p:nvPr>
            <p:ph type="sldNum" sz="quarter" idx="5"/>
          </p:nvPr>
        </p:nvSpPr>
        <p:spPr/>
        <p:txBody>
          <a:bodyPr/>
          <a:lstStyle/>
          <a:p>
            <a:pPr>
              <a:defRPr/>
            </a:pPr>
            <a:fld id="{88BB6B47-419D-42B7-9A33-C5C1F9C95B87}" type="slidenum">
              <a:rPr lang="en-US" smtClean="0"/>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ro-RO"/>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ro-RO"/>
          </a:p>
        </p:txBody>
      </p:sp>
      <p:sp>
        <p:nvSpPr>
          <p:cNvPr id="4" name="Date Placeholder 3"/>
          <p:cNvSpPr>
            <a:spLocks noGrp="1"/>
          </p:cNvSpPr>
          <p:nvPr>
            <p:ph type="dt" sz="half" idx="10"/>
          </p:nvPr>
        </p:nvSpPr>
        <p:spPr/>
        <p:txBody>
          <a:bodyPr/>
          <a:lstStyle>
            <a:lvl1pPr>
              <a:defRPr/>
            </a:lvl1pPr>
          </a:lstStyle>
          <a:p>
            <a:pPr>
              <a:defRPr/>
            </a:pPr>
            <a:fld id="{E14FE7BF-F862-4997-9F95-5F0C781B110D}" type="datetime4">
              <a:rPr lang="ro-RO"/>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276C20-BB34-4975-B82D-CE69C47B4740}" type="slidenum">
              <a:rPr lang="en-US"/>
            </a:fld>
            <a:endParaRPr lang="en-US"/>
          </a:p>
        </p:txBody>
      </p:sp>
    </p:spTree>
  </p:cSld>
  <p:clrMapOvr>
    <a:masterClrMapping/>
  </p:clrMapOvr>
  <p:transition spd="med" advClick="0" advTm="8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D3C37E4E-DE1E-4843-83B7-4A2652464D9D}" type="datetime4">
              <a:rPr lang="ro-RO"/>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7DA34D-871D-4397-8B43-950644D93650}" type="slidenum">
              <a:rPr lang="en-US"/>
            </a:fld>
            <a:endParaRPr lang="en-US"/>
          </a:p>
        </p:txBody>
      </p:sp>
    </p:spTree>
  </p:cSld>
  <p:clrMapOvr>
    <a:masterClrMapping/>
  </p:clrMapOvr>
  <p:transition spd="med" advClick="0" advTm="8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1524372C-81DC-4C8A-8644-C8938AA80D9D}" type="datetime4">
              <a:rPr lang="ro-RO"/>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57C3E-9A45-4126-A013-77799C4B5AB5}" type="slidenum">
              <a:rPr lang="en-US"/>
            </a:fld>
            <a:endParaRPr lang="en-US"/>
          </a:p>
        </p:txBody>
      </p:sp>
    </p:spTree>
  </p:cSld>
  <p:clrMapOvr>
    <a:masterClrMapping/>
  </p:clrMapOvr>
  <p:transition spd="med" advClick="0" advTm="8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4" name="Date Placeholder 3"/>
          <p:cNvSpPr>
            <a:spLocks noGrp="1"/>
          </p:cNvSpPr>
          <p:nvPr>
            <p:ph type="dt" sz="half" idx="10"/>
          </p:nvPr>
        </p:nvSpPr>
        <p:spPr/>
        <p:txBody>
          <a:bodyPr/>
          <a:lstStyle>
            <a:lvl1pPr>
              <a:defRPr/>
            </a:lvl1pPr>
          </a:lstStyle>
          <a:p>
            <a:pPr>
              <a:defRPr/>
            </a:pPr>
            <a:fld id="{3784605B-CAA4-421F-92D9-693848E00B3A}" type="datetime4">
              <a:rPr lang="ro-RO"/>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36A746-27EC-4CD0-9F41-B3AF05B22A8D}" type="slidenum">
              <a:rPr lang="en-US"/>
            </a:fld>
            <a:endParaRPr lang="en-US"/>
          </a:p>
        </p:txBody>
      </p:sp>
    </p:spTree>
  </p:cSld>
  <p:clrMapOvr>
    <a:masterClrMapping/>
  </p:clrMapOvr>
  <p:transition spd="med" advClick="0" advTm="8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ro-RO"/>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768B723A-8284-4334-8769-EE92582A4608}" type="datetime4">
              <a:rPr lang="ro-RO"/>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1853E6-C613-4AAB-AA12-557E4250502F}" type="slidenum">
              <a:rPr lang="en-US"/>
            </a:fld>
            <a:endParaRPr lang="en-US"/>
          </a:p>
        </p:txBody>
      </p:sp>
    </p:spTree>
  </p:cSld>
  <p:clrMapOvr>
    <a:masterClrMapping/>
  </p:clrMapOvr>
  <p:transition spd="med" advClick="0" advTm="8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5" name="Date Placeholder 3"/>
          <p:cNvSpPr>
            <a:spLocks noGrp="1"/>
          </p:cNvSpPr>
          <p:nvPr>
            <p:ph type="dt" sz="half" idx="10"/>
          </p:nvPr>
        </p:nvSpPr>
        <p:spPr/>
        <p:txBody>
          <a:bodyPr/>
          <a:lstStyle>
            <a:lvl1pPr>
              <a:defRPr/>
            </a:lvl1pPr>
          </a:lstStyle>
          <a:p>
            <a:pPr>
              <a:defRPr/>
            </a:pPr>
            <a:fld id="{028B6341-8E4F-424D-B4D1-D2F8F05F36A9}" type="datetime4">
              <a:rPr lang="ro-RO"/>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FEC3FD-8B63-4788-AEB0-A6E0F268B81D}" type="slidenum">
              <a:rPr lang="en-US"/>
            </a:fld>
            <a:endParaRPr lang="en-US"/>
          </a:p>
        </p:txBody>
      </p:sp>
    </p:spTree>
  </p:cSld>
  <p:clrMapOvr>
    <a:masterClrMapping/>
  </p:clrMapOvr>
  <p:transition spd="med" advClick="0" advTm="8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ro-RO"/>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7" name="Date Placeholder 3"/>
          <p:cNvSpPr>
            <a:spLocks noGrp="1"/>
          </p:cNvSpPr>
          <p:nvPr>
            <p:ph type="dt" sz="half" idx="10"/>
          </p:nvPr>
        </p:nvSpPr>
        <p:spPr/>
        <p:txBody>
          <a:bodyPr/>
          <a:lstStyle>
            <a:lvl1pPr>
              <a:defRPr/>
            </a:lvl1pPr>
          </a:lstStyle>
          <a:p>
            <a:pPr>
              <a:defRPr/>
            </a:pPr>
            <a:fld id="{6D0ED5D6-DB78-4031-81B3-0C209A4AA50B}" type="datetime4">
              <a:rPr lang="ro-RO"/>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5CE4F89-2EA2-48E7-A480-01E58E476B66}" type="slidenum">
              <a:rPr lang="en-US"/>
            </a:fld>
            <a:endParaRPr lang="en-US"/>
          </a:p>
        </p:txBody>
      </p:sp>
    </p:spTree>
  </p:cSld>
  <p:clrMapOvr>
    <a:masterClrMapping/>
  </p:clrMapOvr>
  <p:transition spd="med" advClick="0" advTm="8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3"/>
          <p:cNvSpPr>
            <a:spLocks noGrp="1"/>
          </p:cNvSpPr>
          <p:nvPr>
            <p:ph type="dt" sz="half" idx="10"/>
          </p:nvPr>
        </p:nvSpPr>
        <p:spPr/>
        <p:txBody>
          <a:bodyPr/>
          <a:lstStyle>
            <a:lvl1pPr>
              <a:defRPr/>
            </a:lvl1pPr>
          </a:lstStyle>
          <a:p>
            <a:pPr>
              <a:defRPr/>
            </a:pPr>
            <a:fld id="{EBBC7AF2-9BA6-497C-AF61-F8D403BAFC02}" type="datetime4">
              <a:rPr lang="ro-RO"/>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7FBAB46-B243-447B-ABA4-51A980A3E795}" type="slidenum">
              <a:rPr lang="en-US"/>
            </a:fld>
            <a:endParaRPr lang="en-US"/>
          </a:p>
        </p:txBody>
      </p:sp>
    </p:spTree>
  </p:cSld>
  <p:clrMapOvr>
    <a:masterClrMapping/>
  </p:clrMapOvr>
  <p:transition spd="med" advClick="0" advTm="8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C98A9A-9B13-4A0B-A3B3-F9671215D772}" type="datetime4">
              <a:rPr lang="ro-RO"/>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F1D6A2-1D54-4FF6-B56A-8441E0145A00}" type="slidenum">
              <a:rPr lang="en-US"/>
            </a:fld>
            <a:endParaRPr lang="en-US"/>
          </a:p>
        </p:txBody>
      </p:sp>
    </p:spTree>
  </p:cSld>
  <p:clrMapOvr>
    <a:masterClrMapping/>
  </p:clrMapOvr>
  <p:transition spd="med" advClick="0" advTm="8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o-RO"/>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34D0D98A-52E3-495D-B552-7CCA99CD985A}" type="datetime4">
              <a:rPr lang="ro-RO"/>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03A601-8EB1-465B-B4D6-07C3455594EB}" type="slidenum">
              <a:rPr lang="en-US"/>
            </a:fld>
            <a:endParaRPr lang="en-US"/>
          </a:p>
        </p:txBody>
      </p:sp>
    </p:spTree>
  </p:cSld>
  <p:clrMapOvr>
    <a:masterClrMapping/>
  </p:clrMapOvr>
  <p:transition spd="med" advClick="0" advTm="8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o-RO"/>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o-RO"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CF032608-B12B-44D4-8E8E-F03B2AABA63A}" type="datetime4">
              <a:rPr lang="ro-RO"/>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E9916C-FDEF-40E9-B165-C1F9C1DB40F7}" type="slidenum">
              <a:rPr lang="en-US"/>
            </a:fld>
            <a:endParaRPr lang="en-US"/>
          </a:p>
        </p:txBody>
      </p:sp>
    </p:spTree>
  </p:cSld>
  <p:clrMapOvr>
    <a:masterClrMapping/>
  </p:clrMapOvr>
  <p:transition spd="med" advClick="0" advTm="8000">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ro-RO"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ln>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ro-RO"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311C29A-4DFA-48EC-8BE8-E7A2B9FA600D}" type="datetime4">
              <a:rPr lang="ro-RO"/>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DBD4390-0DB6-4396-A91D-D309D5EF0F75}" type="slidenum">
              <a:rPr lang="en-US"/>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8000">
    <p:dissolve/>
  </p:transition>
  <p:timing>
    <p:tnLst>
      <p:par>
        <p:cTn id="1" dur="indefinite" restart="never" nodeType="tmRoot"/>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o-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 Id="rId3" Type="http://schemas.microsoft.com/office/2007/relationships/media" Target="file:///F:\oferta\New%20folder%20(2)\Dosar%20f&#259;r&#259;%20nume\girlshare_Gheorghe%20Zamfir%20-%20Lonely%20Shepherd.mp3" TargetMode="External"/><Relationship Id="rId2" Type="http://schemas.openxmlformats.org/officeDocument/2006/relationships/audio" Target="file:///F:\oferta\New%20folder%20(2)\Dosar%20f&#259;r&#259;%20nume\girlshare_Gheorghe%20Zamfir%20-%20Lonely%20Shepherd.mp3" TargetMode="External"/><Relationship Id="rId1" Type="http://schemas.openxmlformats.org/officeDocument/2006/relationships/hyperlink" Target="mailto:ltciobanu@isjcta.ro" TargetMode="Externa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0" y="0"/>
            <a:ext cx="8229600" cy="1189038"/>
          </a:xfrm>
          <a:prstGeom prst="rect">
            <a:avLst/>
          </a:prstGeom>
          <a:noFill/>
          <a:ln w="9525">
            <a:noFill/>
            <a:miter lim="800000"/>
          </a:ln>
          <a:effectLst/>
        </p:spPr>
        <p:txBody>
          <a:bodyPr>
            <a:spAutoFit/>
          </a:bodyPr>
          <a:lstStyle/>
          <a:p>
            <a:pPr>
              <a:spcBef>
                <a:spcPct val="50000"/>
              </a:spcBef>
              <a:defRPr/>
            </a:pPr>
            <a:r>
              <a:rPr lang="ro-RO" sz="7200" b="1">
                <a:solidFill>
                  <a:srgbClr val="FF0000"/>
                </a:solidFill>
                <a:effectLst>
                  <a:outerShdw blurRad="38100" dist="38100" dir="2700000" algn="tl">
                    <a:srgbClr val="000000"/>
                  </a:outerShdw>
                </a:effectLst>
                <a:latin typeface="Comic Sans MS" panose="030F0702030302020204" pitchFamily="66" charset="0"/>
                <a:cs typeface="+mn-cs"/>
              </a:rPr>
              <a:t> </a:t>
            </a:r>
            <a:endParaRPr lang="en-US" sz="7200" b="1">
              <a:solidFill>
                <a:srgbClr val="FF0000"/>
              </a:solidFill>
              <a:effectLst>
                <a:outerShdw blurRad="38100" dist="38100" dir="2700000" algn="tl">
                  <a:srgbClr val="000000"/>
                </a:outerShdw>
              </a:effectLst>
              <a:latin typeface="Comic Sans MS" panose="030F0702030302020204" pitchFamily="66" charset="0"/>
              <a:cs typeface="+mn-cs"/>
            </a:endParaRPr>
          </a:p>
        </p:txBody>
      </p:sp>
      <p:sp>
        <p:nvSpPr>
          <p:cNvPr id="9219" name="WordArt 10"/>
          <p:cNvSpPr>
            <a:spLocks noChangeArrowheads="1" noChangeShapeType="1" noTextEdit="1"/>
          </p:cNvSpPr>
          <p:nvPr/>
        </p:nvSpPr>
        <p:spPr bwMode="auto">
          <a:xfrm>
            <a:off x="1295400" y="1905000"/>
            <a:ext cx="6934200" cy="2438400"/>
          </a:xfrm>
          <a:prstGeom prst="rect">
            <a:avLst/>
          </a:prstGeom>
        </p:spPr>
        <p:txBody>
          <a:bodyPr wrap="none" fromWordArt="1">
            <a:prstTxWarp prst="textDeflate">
              <a:avLst>
                <a:gd name="adj" fmla="val 18750"/>
              </a:avLst>
            </a:prstTxWarp>
            <a:scene3d>
              <a:camera prst="orthographicFront">
                <a:rot lat="0" lon="0" rev="21299999"/>
              </a:camera>
              <a:lightRig rig="chilly" dir="t"/>
            </a:scene3d>
            <a:sp3d extrusionH="57150">
              <a:bevelT w="38100" h="38100"/>
            </a:sp3d>
          </a:bodyPr>
          <a:lstStyle/>
          <a:p>
            <a:pPr algn="ctr">
              <a:defRPr/>
            </a:pPr>
            <a:r>
              <a:rPr lang="ro-RO" sz="4000" b="1" i="1" kern="10" dirty="0">
                <a:ln w="12700">
                  <a:solidFill>
                    <a:schemeClr val="bg2">
                      <a:lumMod val="50000"/>
                    </a:schemeClr>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rPr>
              <a:t>Școala Profesională</a:t>
            </a:r>
            <a:endParaRPr lang="ro-RO" sz="4000" b="1" i="1" kern="10" dirty="0">
              <a:ln w="12700">
                <a:solidFill>
                  <a:schemeClr val="bg2">
                    <a:lumMod val="50000"/>
                  </a:schemeClr>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endParaRPr>
          </a:p>
          <a:p>
            <a:pPr algn="ctr">
              <a:defRPr/>
            </a:pPr>
            <a:r>
              <a:rPr lang="ro-RO" sz="4000" b="1" i="1" kern="10" dirty="0">
                <a:ln w="12700">
                  <a:solidFill>
                    <a:schemeClr val="bg2">
                      <a:lumMod val="50000"/>
                    </a:schemeClr>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rPr>
              <a:t>Ciobanu</a:t>
            </a:r>
            <a:endParaRPr lang="ro-RO" sz="4000" b="1" i="1" kern="10" dirty="0">
              <a:ln w="12700">
                <a:solidFill>
                  <a:schemeClr val="bg2">
                    <a:lumMod val="50000"/>
                  </a:schemeClr>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endParaRPr>
          </a:p>
        </p:txBody>
      </p:sp>
      <p:sp>
        <p:nvSpPr>
          <p:cNvPr id="9220" name="Text Box 16"/>
          <p:cNvSpPr txBox="1">
            <a:spLocks noChangeArrowheads="1"/>
          </p:cNvSpPr>
          <p:nvPr/>
        </p:nvSpPr>
        <p:spPr bwMode="auto">
          <a:xfrm>
            <a:off x="1295400" y="533400"/>
            <a:ext cx="2971800" cy="738188"/>
          </a:xfrm>
          <a:prstGeom prst="rect">
            <a:avLst/>
          </a:prstGeom>
          <a:noFill/>
          <a:ln w="9525">
            <a:noFill/>
            <a:miter lim="800000"/>
          </a:ln>
        </p:spPr>
        <p:txBody>
          <a:bodyPr>
            <a:spAutoFit/>
          </a:bodyPr>
          <a:lstStyle/>
          <a:p>
            <a:pPr algn="ctr" eaLnBrk="0" hangingPunct="0">
              <a:defRPr/>
            </a:pPr>
            <a:r>
              <a:rPr lang="it-IT" sz="1400" b="1" i="1" dirty="0">
                <a:solidFill>
                  <a:schemeClr val="accent3">
                    <a:lumMod val="75000"/>
                  </a:schemeClr>
                </a:solidFill>
                <a:latin typeface="Malgun Gothic" panose="020B0503020000020004" pitchFamily="34" charset="-127"/>
                <a:ea typeface="Malgun Gothic" panose="020B0503020000020004" pitchFamily="34" charset="-127"/>
              </a:rPr>
              <a:t>Str. Eroilor, Nr. 9</a:t>
            </a:r>
            <a:r>
              <a:rPr lang="ro-RO" sz="1400" b="1" i="1" dirty="0">
                <a:solidFill>
                  <a:schemeClr val="accent3">
                    <a:lumMod val="75000"/>
                  </a:schemeClr>
                </a:solidFill>
                <a:latin typeface="Malgun Gothic" panose="020B0503020000020004" pitchFamily="34" charset="-127"/>
                <a:ea typeface="Malgun Gothic" panose="020B0503020000020004" pitchFamily="34" charset="-127"/>
              </a:rPr>
              <a:t>5, Com. </a:t>
            </a:r>
            <a:r>
              <a:rPr lang="it-IT" sz="1400" b="1" i="1" dirty="0">
                <a:solidFill>
                  <a:schemeClr val="accent3">
                    <a:lumMod val="75000"/>
                  </a:schemeClr>
                </a:solidFill>
                <a:latin typeface="Malgun Gothic" panose="020B0503020000020004" pitchFamily="34" charset="-127"/>
                <a:ea typeface="Malgun Gothic" panose="020B0503020000020004" pitchFamily="34" charset="-127"/>
              </a:rPr>
              <a:t>Ciobanu</a:t>
            </a:r>
            <a:endParaRPr lang="it-IT" sz="1400" b="1" i="1" dirty="0">
              <a:solidFill>
                <a:schemeClr val="accent3">
                  <a:lumMod val="75000"/>
                </a:schemeClr>
              </a:solidFill>
              <a:latin typeface="Malgun Gothic" panose="020B0503020000020004" pitchFamily="34" charset="-127"/>
              <a:ea typeface="Malgun Gothic" panose="020B0503020000020004" pitchFamily="34" charset="-127"/>
            </a:endParaRPr>
          </a:p>
          <a:p>
            <a:pPr algn="ctr" eaLnBrk="0" hangingPunct="0">
              <a:defRPr/>
            </a:pPr>
            <a:r>
              <a:rPr lang="it-IT" sz="1400" b="1" i="1" dirty="0">
                <a:solidFill>
                  <a:schemeClr val="accent3">
                    <a:lumMod val="75000"/>
                  </a:schemeClr>
                </a:solidFill>
                <a:latin typeface="Malgun Gothic" panose="020B0503020000020004" pitchFamily="34" charset="-127"/>
                <a:ea typeface="Malgun Gothic" panose="020B0503020000020004" pitchFamily="34" charset="-127"/>
              </a:rPr>
              <a:t>E-mail: </a:t>
            </a:r>
            <a:r>
              <a:rPr lang="it-IT" sz="1400" b="1" i="1" dirty="0">
                <a:solidFill>
                  <a:schemeClr val="accent3">
                    <a:lumMod val="75000"/>
                  </a:schemeClr>
                </a:solidFill>
                <a:latin typeface="Malgun Gothic" panose="020B0503020000020004" pitchFamily="34" charset="-127"/>
                <a:ea typeface="Malgun Gothic" panose="020B0503020000020004" pitchFamily="34" charset="-127"/>
                <a:hlinkClick r:id="rId1"/>
              </a:rPr>
              <a:t>ltciobanu@yahoo.ro</a:t>
            </a:r>
            <a:endParaRPr lang="it-IT" sz="1400" b="1" i="1" dirty="0">
              <a:solidFill>
                <a:schemeClr val="accent3">
                  <a:lumMod val="75000"/>
                </a:schemeClr>
              </a:solidFill>
              <a:latin typeface="Malgun Gothic" panose="020B0503020000020004" pitchFamily="34" charset="-127"/>
              <a:ea typeface="Malgun Gothic" panose="020B0503020000020004" pitchFamily="34" charset="-127"/>
            </a:endParaRPr>
          </a:p>
          <a:p>
            <a:pPr algn="ctr" eaLnBrk="0" hangingPunct="0">
              <a:defRPr/>
            </a:pPr>
            <a:r>
              <a:rPr lang="it-IT" sz="1400" b="1" i="1" dirty="0">
                <a:solidFill>
                  <a:schemeClr val="accent3">
                    <a:lumMod val="75000"/>
                  </a:schemeClr>
                </a:solidFill>
                <a:latin typeface="Malgun Gothic" panose="020B0503020000020004" pitchFamily="34" charset="-127"/>
                <a:ea typeface="Malgun Gothic" panose="020B0503020000020004" pitchFamily="34" charset="-127"/>
              </a:rPr>
              <a:t>Telefon / fax : 0241-874245 </a:t>
            </a:r>
            <a:endParaRPr lang="en-US" sz="1400" b="1" i="1" dirty="0">
              <a:solidFill>
                <a:schemeClr val="accent3">
                  <a:lumMod val="75000"/>
                </a:schemeClr>
              </a:solidFill>
              <a:latin typeface="Malgun Gothic" panose="020B0503020000020004" pitchFamily="34" charset="-127"/>
              <a:ea typeface="Malgun Gothic" panose="020B0503020000020004" pitchFamily="34" charset="-127"/>
            </a:endParaRPr>
          </a:p>
        </p:txBody>
      </p:sp>
      <p:sp>
        <p:nvSpPr>
          <p:cNvPr id="9221" name="Text Box 17"/>
          <p:cNvSpPr txBox="1">
            <a:spLocks noChangeArrowheads="1"/>
          </p:cNvSpPr>
          <p:nvPr/>
        </p:nvSpPr>
        <p:spPr bwMode="auto">
          <a:xfrm>
            <a:off x="1828800" y="4800600"/>
            <a:ext cx="6324600" cy="1322070"/>
          </a:xfrm>
          <a:prstGeom prst="rect">
            <a:avLst/>
          </a:prstGeom>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2700000" scaled="1"/>
            <a:tileRect/>
          </a:gradFill>
          <a:ln w="9525" cap="rnd">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lgDashDotDot"/>
            <a:bevel/>
          </a:ln>
        </p:spPr>
        <p:txBody>
          <a:bodyPr>
            <a:spAutoFit/>
          </a:bodyPr>
          <a:lstStyle/>
          <a:p>
            <a:pPr algn="ctr" eaLnBrk="0" hangingPunct="0">
              <a:defRPr/>
            </a:pPr>
            <a:r>
              <a:rPr lang="en-US" sz="4000" b="1" i="1" dirty="0">
                <a:solidFill>
                  <a:srgbClr val="FF0000"/>
                </a:solidFill>
                <a:latin typeface="Monotype Corsiva" panose="03010101010201010101" pitchFamily="66" charset="0"/>
              </a:rPr>
              <a:t>OFERTA EDUCA</a:t>
            </a:r>
            <a:r>
              <a:rPr lang="en-US" sz="4000" b="1" i="1" dirty="0">
                <a:solidFill>
                  <a:srgbClr val="FF0000"/>
                </a:solidFill>
                <a:latin typeface="Monotype Corsiva" panose="03010101010201010101" pitchFamily="66" charset="0"/>
                <a:cs typeface="Times New Roman" panose="02020603050405020304" pitchFamily="18" charset="0"/>
              </a:rPr>
              <a:t>ŢIONALĂ</a:t>
            </a:r>
            <a:endParaRPr lang="en-US" sz="4000" b="1" i="1" dirty="0">
              <a:solidFill>
                <a:srgbClr val="FF0000"/>
              </a:solidFill>
              <a:latin typeface="Monotype Corsiva" panose="03010101010201010101" pitchFamily="66" charset="0"/>
              <a:cs typeface="Times New Roman" panose="02020603050405020304" pitchFamily="18" charset="0"/>
            </a:endParaRPr>
          </a:p>
          <a:p>
            <a:pPr algn="ctr" eaLnBrk="0" hangingPunct="0">
              <a:defRPr/>
            </a:pPr>
            <a:r>
              <a:rPr lang="en-US" sz="4000" b="1" i="1" dirty="0">
                <a:solidFill>
                  <a:srgbClr val="FF0000"/>
                </a:solidFill>
                <a:latin typeface="Monotype Corsiva" panose="03010101010201010101" pitchFamily="66" charset="0"/>
                <a:cs typeface="Times New Roman" panose="02020603050405020304" pitchFamily="18" charset="0"/>
              </a:rPr>
              <a:t>20</a:t>
            </a:r>
            <a:r>
              <a:rPr lang="ro-RO" sz="4000" b="1" i="1" dirty="0" smtClean="0">
                <a:solidFill>
                  <a:srgbClr val="FF0000"/>
                </a:solidFill>
                <a:latin typeface="Monotype Corsiva" panose="03010101010201010101" pitchFamily="66" charset="0"/>
                <a:cs typeface="Times New Roman" panose="02020603050405020304" pitchFamily="18" charset="0"/>
              </a:rPr>
              <a:t>25</a:t>
            </a:r>
            <a:r>
              <a:rPr lang="en-US" sz="4000" b="1" i="1" dirty="0" smtClean="0">
                <a:solidFill>
                  <a:srgbClr val="FF0000"/>
                </a:solidFill>
                <a:latin typeface="Monotype Corsiva" panose="03010101010201010101" pitchFamily="66" charset="0"/>
                <a:cs typeface="Times New Roman" panose="02020603050405020304" pitchFamily="18" charset="0"/>
              </a:rPr>
              <a:t>-20</a:t>
            </a:r>
            <a:r>
              <a:rPr lang="ro-RO" sz="4000" b="1" i="1" dirty="0" smtClean="0">
                <a:solidFill>
                  <a:srgbClr val="FF0000"/>
                </a:solidFill>
                <a:latin typeface="Monotype Corsiva" panose="03010101010201010101" pitchFamily="66" charset="0"/>
                <a:cs typeface="Times New Roman" panose="02020603050405020304" pitchFamily="18" charset="0"/>
              </a:rPr>
              <a:t>26</a:t>
            </a:r>
            <a:endParaRPr lang="en-US" sz="4000" b="1" i="1" dirty="0">
              <a:solidFill>
                <a:srgbClr val="FF0000"/>
              </a:solidFill>
              <a:latin typeface="Monotype Corsiva" panose="03010101010201010101" pitchFamily="66" charset="0"/>
              <a:cs typeface="Times New Roman" panose="02020603050405020304" pitchFamily="18" charset="0"/>
            </a:endParaRPr>
          </a:p>
        </p:txBody>
      </p:sp>
      <p:pic>
        <p:nvPicPr>
          <p:cNvPr id="8" name="girlshare_Gheorghe Zamfir - Lonely Shepherd.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cstate="print"/>
          <a:srcRect/>
          <a:stretch>
            <a:fillRect/>
          </a:stretch>
        </p:blipFill>
        <p:spPr bwMode="auto">
          <a:xfrm>
            <a:off x="457200" y="6400800"/>
            <a:ext cx="304800" cy="3048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4724400" y="304800"/>
            <a:ext cx="3566160" cy="1901190"/>
          </a:xfrm>
          <a:prstGeom prst="rect">
            <a:avLst/>
          </a:prstGeom>
        </p:spPr>
      </p:pic>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1">
                                            <p:bg/>
                                          </p:spTgt>
                                        </p:tgtEl>
                                        <p:attrNameLst>
                                          <p:attrName>style.visibility</p:attrName>
                                        </p:attrNameLst>
                                      </p:cBhvr>
                                      <p:to>
                                        <p:strVal val="visible"/>
                                      </p:to>
                                    </p:set>
                                    <p:anim calcmode="lin" valueType="num">
                                      <p:cBhvr additive="base">
                                        <p:cTn id="7" dur="500" fill="hold"/>
                                        <p:tgtEl>
                                          <p:spTgt spid="922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21">
                                            <p:txEl>
                                              <p:pRg st="0" end="0"/>
                                            </p:txEl>
                                          </p:spTgt>
                                        </p:tgtEl>
                                        <p:attrNameLst>
                                          <p:attrName>style.visibility</p:attrName>
                                        </p:attrNameLst>
                                      </p:cBhvr>
                                      <p:to>
                                        <p:strVal val="visible"/>
                                      </p:to>
                                    </p:set>
                                    <p:anim calcmode="lin" valueType="num">
                                      <p:cBhvr additive="base">
                                        <p:cTn id="13"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21">
                                            <p:txEl>
                                              <p:pRg st="1" end="1"/>
                                            </p:txEl>
                                          </p:spTgt>
                                        </p:tgtEl>
                                        <p:attrNameLst>
                                          <p:attrName>style.visibility</p:attrName>
                                        </p:attrNameLst>
                                      </p:cBhvr>
                                      <p:to>
                                        <p:strVal val="visible"/>
                                      </p:to>
                                    </p:set>
                                    <p:anim calcmode="lin" valueType="num">
                                      <p:cBhvr additive="base">
                                        <p:cTn id="19"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blinds(horizontal)">
                                      <p:cBhvr>
                                        <p:cTn id="25" dur="500"/>
                                        <p:tgtEl>
                                          <p:spTgt spid="9220"/>
                                        </p:tgtEl>
                                      </p:cBhvr>
                                    </p:animEffect>
                                  </p:childTnLst>
                                </p:cTn>
                              </p:par>
                              <p:par>
                                <p:cTn id="26" presetID="1" presetClass="mediacall" presetSubtype="0" fill="hold" nodeType="withEffect">
                                  <p:stCondLst>
                                    <p:cond delay="0"/>
                                  </p:stCondLst>
                                  <p:childTnLst>
                                    <p:cmd type="call" cmd="playFrom(0.0)">
                                      <p:cBhvr>
                                        <p:cTn id="27"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1" showWhenStopped="0">
                <p:cTn id="28" repeatCount="3000" fill="remove"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9220" grpId="0"/>
      <p:bldP spid="9221" grpId="0" animBg="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52400" y="228600"/>
            <a:ext cx="8299450" cy="1200150"/>
          </a:xfrm>
          <a:prstGeom prst="rect">
            <a:avLst/>
          </a:prstGeom>
          <a:noFill/>
          <a:ln w="9525">
            <a:noFill/>
            <a:miter lim="800000"/>
          </a:ln>
        </p:spPr>
        <p:txBody>
          <a:bodyPr>
            <a:spAutoFit/>
          </a:bodyPr>
          <a:lstStyle/>
          <a:p>
            <a:pPr eaLnBrk="0" hangingPunct="0"/>
            <a:r>
              <a:rPr lang="en-US" i="1">
                <a:solidFill>
                  <a:srgbClr val="FF0000"/>
                </a:solidFill>
              </a:rPr>
              <a:t>       </a:t>
            </a:r>
            <a:r>
              <a:rPr lang="ro-RO" i="1">
                <a:solidFill>
                  <a:srgbClr val="FF0000"/>
                </a:solidFill>
              </a:rPr>
              <a:t>Practica se desfășoară sub atenta supraveghere a profesorilor și lucrătorilor </a:t>
            </a:r>
            <a:endParaRPr lang="ro-RO" i="1">
              <a:solidFill>
                <a:srgbClr val="FF0000"/>
              </a:solidFill>
            </a:endParaRPr>
          </a:p>
          <a:p>
            <a:pPr eaLnBrk="0" hangingPunct="0"/>
            <a:r>
              <a:rPr lang="ro-RO" i="1">
                <a:solidFill>
                  <a:srgbClr val="FF0000"/>
                </a:solidFill>
              </a:rPr>
              <a:t>de la</a:t>
            </a:r>
            <a:r>
              <a:rPr lang="en-US" i="1">
                <a:solidFill>
                  <a:srgbClr val="FF0000"/>
                </a:solidFill>
              </a:rPr>
              <a:t>: SC Felis Cool S.R.L.</a:t>
            </a:r>
            <a:r>
              <a:rPr lang="ro-RO" i="1">
                <a:solidFill>
                  <a:srgbClr val="FF0000"/>
                </a:solidFill>
              </a:rPr>
              <a:t> și</a:t>
            </a:r>
            <a:r>
              <a:rPr lang="en-US" i="1">
                <a:solidFill>
                  <a:srgbClr val="FF0000"/>
                </a:solidFill>
              </a:rPr>
              <a:t> SC Tens Cons Total S.R.L.</a:t>
            </a:r>
            <a:r>
              <a:rPr lang="ro-RO" i="1">
                <a:solidFill>
                  <a:srgbClr val="FF0000"/>
                </a:solidFill>
              </a:rPr>
              <a:t>, realizându-se astfel un </a:t>
            </a:r>
            <a:r>
              <a:rPr lang="ro-RO" b="1" i="1">
                <a:solidFill>
                  <a:srgbClr val="FF0000"/>
                </a:solidFill>
              </a:rPr>
              <a:t>construct</a:t>
            </a:r>
            <a:r>
              <a:rPr lang="ro-RO" i="1">
                <a:solidFill>
                  <a:srgbClr val="FF0000"/>
                </a:solidFill>
              </a:rPr>
              <a:t> durabil</a:t>
            </a:r>
            <a:r>
              <a:rPr lang="ro-RO"/>
              <a:t>: </a:t>
            </a:r>
            <a:endParaRPr lang="ro-RO"/>
          </a:p>
          <a:p>
            <a:pPr eaLnBrk="0" hangingPunct="0"/>
            <a:endParaRPr lang="ro-RO"/>
          </a:p>
        </p:txBody>
      </p:sp>
      <p:pic>
        <p:nvPicPr>
          <p:cNvPr id="11267" name="Picture 3" descr="G:\poze macheta\IMG_20160323_150537.jpg"/>
          <p:cNvPicPr>
            <a:picLocks noChangeAspect="1" noChangeArrowheads="1"/>
          </p:cNvPicPr>
          <p:nvPr/>
        </p:nvPicPr>
        <p:blipFill>
          <a:blip r:embed="rId1" cstate="print"/>
          <a:srcRect/>
          <a:stretch>
            <a:fillRect/>
          </a:stretch>
        </p:blipFill>
        <p:spPr bwMode="auto">
          <a:xfrm>
            <a:off x="3124200" y="1066800"/>
            <a:ext cx="2743200" cy="2209800"/>
          </a:xfrm>
          <a:prstGeom prst="rect">
            <a:avLst/>
          </a:prstGeom>
          <a:noFill/>
          <a:ln w="9525">
            <a:noFill/>
            <a:miter lim="800000"/>
            <a:headEnd/>
            <a:tailEnd/>
          </a:ln>
        </p:spPr>
      </p:pic>
      <p:pic>
        <p:nvPicPr>
          <p:cNvPr id="11268" name="Picture 5" descr="G:\poze 2\IMG_20160324_132125.jpg"/>
          <p:cNvPicPr>
            <a:picLocks noChangeAspect="1" noChangeArrowheads="1"/>
          </p:cNvPicPr>
          <p:nvPr/>
        </p:nvPicPr>
        <p:blipFill>
          <a:blip r:embed="rId2" cstate="print"/>
          <a:srcRect/>
          <a:stretch>
            <a:fillRect/>
          </a:stretch>
        </p:blipFill>
        <p:spPr bwMode="auto">
          <a:xfrm>
            <a:off x="5029200" y="3581400"/>
            <a:ext cx="3733800" cy="2667000"/>
          </a:xfrm>
          <a:prstGeom prst="rect">
            <a:avLst/>
          </a:prstGeom>
          <a:noFill/>
          <a:ln w="9525">
            <a:noFill/>
            <a:miter lim="800000"/>
            <a:headEnd/>
            <a:tailEnd/>
          </a:ln>
        </p:spPr>
      </p:pic>
      <p:pic>
        <p:nvPicPr>
          <p:cNvPr id="11269" name="Picture 2" descr="C:\Users\Profesor\Desktop\100NIKON\DSCN0193.JPG"/>
          <p:cNvPicPr>
            <a:picLocks noChangeAspect="1" noChangeArrowheads="1"/>
          </p:cNvPicPr>
          <p:nvPr/>
        </p:nvPicPr>
        <p:blipFill>
          <a:blip r:embed="rId3" cstate="print"/>
          <a:srcRect/>
          <a:stretch>
            <a:fillRect/>
          </a:stretch>
        </p:blipFill>
        <p:spPr bwMode="auto">
          <a:xfrm>
            <a:off x="-7924800" y="-7010400"/>
            <a:ext cx="3556000" cy="2667000"/>
          </a:xfrm>
          <a:prstGeom prst="rect">
            <a:avLst/>
          </a:prstGeom>
          <a:noFill/>
          <a:ln w="9525">
            <a:noFill/>
            <a:miter lim="800000"/>
            <a:headEnd/>
            <a:tailEnd/>
          </a:ln>
        </p:spPr>
      </p:pic>
      <p:pic>
        <p:nvPicPr>
          <p:cNvPr id="11270" name="Imagine 9" descr="C:\Users\Profesor\Desktop\100NIKON\DSCN0193.JPG"/>
          <p:cNvPicPr>
            <a:picLocks noChangeAspect="1" noChangeArrowheads="1"/>
          </p:cNvPicPr>
          <p:nvPr/>
        </p:nvPicPr>
        <p:blipFill>
          <a:blip r:embed="rId4" cstate="print"/>
          <a:srcRect/>
          <a:stretch>
            <a:fillRect/>
          </a:stretch>
        </p:blipFill>
        <p:spPr bwMode="auto">
          <a:xfrm>
            <a:off x="152400" y="1066800"/>
            <a:ext cx="2667000" cy="2209800"/>
          </a:xfrm>
          <a:prstGeom prst="rect">
            <a:avLst/>
          </a:prstGeom>
          <a:noFill/>
          <a:ln w="9525">
            <a:noFill/>
            <a:miter lim="800000"/>
            <a:headEnd/>
            <a:tailEnd/>
          </a:ln>
        </p:spPr>
      </p:pic>
      <p:pic>
        <p:nvPicPr>
          <p:cNvPr id="11271" name="Picture 4" descr="G:\Fotografii\15135689_1827630797516292_1966888967_n.jpg"/>
          <p:cNvPicPr>
            <a:picLocks noChangeAspect="1" noChangeArrowheads="1"/>
          </p:cNvPicPr>
          <p:nvPr/>
        </p:nvPicPr>
        <p:blipFill>
          <a:blip r:embed="rId5" cstate="print"/>
          <a:srcRect/>
          <a:stretch>
            <a:fillRect/>
          </a:stretch>
        </p:blipFill>
        <p:spPr bwMode="auto">
          <a:xfrm>
            <a:off x="508000" y="3581400"/>
            <a:ext cx="3987800" cy="2667000"/>
          </a:xfrm>
          <a:prstGeom prst="rect">
            <a:avLst/>
          </a:prstGeom>
          <a:noFill/>
          <a:ln w="9525">
            <a:noFill/>
            <a:miter lim="800000"/>
            <a:headEnd/>
            <a:tailEnd/>
          </a:ln>
        </p:spPr>
      </p:pic>
      <p:pic>
        <p:nvPicPr>
          <p:cNvPr id="11272" name="Picture 2"/>
          <p:cNvPicPr>
            <a:picLocks noChangeAspect="1" noChangeArrowheads="1"/>
          </p:cNvPicPr>
          <p:nvPr/>
        </p:nvPicPr>
        <p:blipFill>
          <a:blip r:embed="rId6" cstate="print"/>
          <a:srcRect/>
          <a:stretch>
            <a:fillRect/>
          </a:stretch>
        </p:blipFill>
        <p:spPr bwMode="auto">
          <a:xfrm>
            <a:off x="6172200" y="1066800"/>
            <a:ext cx="2476500" cy="2209800"/>
          </a:xfrm>
          <a:prstGeom prst="rect">
            <a:avLst/>
          </a:prstGeom>
          <a:noFill/>
          <a:ln w="9525">
            <a:noFill/>
            <a:miter lim="800000"/>
            <a:headEnd/>
            <a:tailEnd/>
          </a:ln>
        </p:spPr>
      </p:pic>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lide(fromBottom)">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oferta\oferta 2018-2019\23244532_801778193356981_7356517725092762821_n.jpg"/>
          <p:cNvPicPr>
            <a:picLocks noChangeAspect="1" noChangeArrowheads="1"/>
          </p:cNvPicPr>
          <p:nvPr/>
        </p:nvPicPr>
        <p:blipFill>
          <a:blip r:embed="rId1" cstate="print"/>
          <a:srcRect/>
          <a:stretch>
            <a:fillRect/>
          </a:stretch>
        </p:blipFill>
        <p:spPr bwMode="auto">
          <a:xfrm>
            <a:off x="838200" y="762000"/>
            <a:ext cx="3962400" cy="2667000"/>
          </a:xfrm>
          <a:prstGeom prst="rect">
            <a:avLst/>
          </a:prstGeom>
          <a:noFill/>
          <a:ln w="9525">
            <a:noFill/>
            <a:miter lim="800000"/>
            <a:headEnd/>
            <a:tailEnd/>
          </a:ln>
        </p:spPr>
      </p:pic>
      <p:pic>
        <p:nvPicPr>
          <p:cNvPr id="12291" name="Picture 3" descr="G:\oferta\oferta 2018-2019\23379892_801778240023643_14603849862320612_n.jpg"/>
          <p:cNvPicPr>
            <a:picLocks noChangeAspect="1" noChangeArrowheads="1"/>
          </p:cNvPicPr>
          <p:nvPr/>
        </p:nvPicPr>
        <p:blipFill>
          <a:blip r:embed="rId2" cstate="print"/>
          <a:srcRect/>
          <a:stretch>
            <a:fillRect/>
          </a:stretch>
        </p:blipFill>
        <p:spPr bwMode="auto">
          <a:xfrm>
            <a:off x="838200" y="3581400"/>
            <a:ext cx="3962400" cy="2819400"/>
          </a:xfrm>
          <a:prstGeom prst="rect">
            <a:avLst/>
          </a:prstGeom>
          <a:noFill/>
          <a:ln w="9525">
            <a:noFill/>
            <a:miter lim="800000"/>
            <a:headEnd/>
            <a:tailEnd/>
          </a:ln>
        </p:spPr>
      </p:pic>
      <p:pic>
        <p:nvPicPr>
          <p:cNvPr id="12292" name="Picture 2"/>
          <p:cNvPicPr>
            <a:picLocks noChangeAspect="1" noChangeArrowheads="1"/>
          </p:cNvPicPr>
          <p:nvPr/>
        </p:nvPicPr>
        <p:blipFill>
          <a:blip r:embed="rId3" cstate="print"/>
          <a:srcRect/>
          <a:stretch>
            <a:fillRect/>
          </a:stretch>
        </p:blipFill>
        <p:spPr bwMode="auto">
          <a:xfrm>
            <a:off x="5257800" y="685800"/>
            <a:ext cx="3429000" cy="5715000"/>
          </a:xfrm>
          <a:prstGeom prst="rect">
            <a:avLst/>
          </a:prstGeom>
          <a:noFill/>
          <a:ln w="9525">
            <a:noFill/>
            <a:miter lim="800000"/>
            <a:headEnd/>
            <a:tailEnd/>
          </a:ln>
        </p:spPr>
      </p:pic>
    </p:spTree>
  </p:cSld>
  <p:clrMapOvr>
    <a:masterClrMapping/>
  </p:clrMapOvr>
  <p:transition spd="med" advClick="0" advTm="8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cstate="print"/>
          <a:srcRect/>
          <a:stretch>
            <a:fillRect/>
          </a:stretch>
        </p:blipFill>
        <p:spPr bwMode="auto">
          <a:xfrm>
            <a:off x="609600" y="457200"/>
            <a:ext cx="4054475" cy="2895600"/>
          </a:xfrm>
          <a:prstGeom prst="rect">
            <a:avLst/>
          </a:prstGeom>
          <a:noFill/>
          <a:ln w="9525">
            <a:noFill/>
            <a:miter lim="800000"/>
            <a:headEnd/>
            <a:tailEnd/>
          </a:ln>
        </p:spPr>
      </p:pic>
      <p:pic>
        <p:nvPicPr>
          <p:cNvPr id="14339" name="Picture 3"/>
          <p:cNvPicPr>
            <a:picLocks noChangeAspect="1" noChangeArrowheads="1"/>
          </p:cNvPicPr>
          <p:nvPr/>
        </p:nvPicPr>
        <p:blipFill>
          <a:blip r:embed="rId2" cstate="print"/>
          <a:srcRect/>
          <a:stretch>
            <a:fillRect/>
          </a:stretch>
        </p:blipFill>
        <p:spPr bwMode="auto">
          <a:xfrm>
            <a:off x="4724400" y="3429000"/>
            <a:ext cx="4038600" cy="3238500"/>
          </a:xfrm>
          <a:prstGeom prst="rect">
            <a:avLst/>
          </a:prstGeom>
          <a:noFill/>
          <a:ln w="9525">
            <a:noFill/>
            <a:miter lim="800000"/>
            <a:headEnd/>
            <a:tailEnd/>
          </a:ln>
        </p:spPr>
      </p:pic>
      <p:pic>
        <p:nvPicPr>
          <p:cNvPr id="14340" name="Picture 4"/>
          <p:cNvPicPr>
            <a:picLocks noChangeAspect="1" noChangeArrowheads="1"/>
          </p:cNvPicPr>
          <p:nvPr/>
        </p:nvPicPr>
        <p:blipFill>
          <a:blip r:embed="rId3" cstate="print"/>
          <a:srcRect/>
          <a:stretch>
            <a:fillRect/>
          </a:stretch>
        </p:blipFill>
        <p:spPr bwMode="auto">
          <a:xfrm>
            <a:off x="4724400" y="457200"/>
            <a:ext cx="4038600" cy="2917825"/>
          </a:xfrm>
          <a:prstGeom prst="rect">
            <a:avLst/>
          </a:prstGeom>
          <a:noFill/>
          <a:ln w="9525">
            <a:noFill/>
            <a:miter lim="800000"/>
            <a:headEnd/>
            <a:tailEnd/>
          </a:ln>
        </p:spPr>
      </p:pic>
      <p:pic>
        <p:nvPicPr>
          <p:cNvPr id="14341" name="Picture 5"/>
          <p:cNvPicPr>
            <a:picLocks noChangeAspect="1" noChangeArrowheads="1"/>
          </p:cNvPicPr>
          <p:nvPr/>
        </p:nvPicPr>
        <p:blipFill>
          <a:blip r:embed="rId4" cstate="print"/>
          <a:srcRect/>
          <a:stretch>
            <a:fillRect/>
          </a:stretch>
        </p:blipFill>
        <p:spPr bwMode="auto">
          <a:xfrm>
            <a:off x="609600" y="3429000"/>
            <a:ext cx="4038600" cy="3200400"/>
          </a:xfrm>
          <a:prstGeom prst="rect">
            <a:avLst/>
          </a:prstGeom>
          <a:noFill/>
          <a:ln w="9525">
            <a:noFill/>
            <a:miter lim="800000"/>
            <a:headEnd/>
            <a:tailEnd/>
          </a:ln>
        </p:spPr>
      </p:pic>
    </p:spTree>
  </p:cSld>
  <p:clrMapOvr>
    <a:masterClrMapping/>
  </p:clrMapOvr>
  <p:transition spd="med" advClick="0" advTm="8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1" cstate="print"/>
          <a:srcRect/>
          <a:stretch>
            <a:fillRect/>
          </a:stretch>
        </p:blipFill>
        <p:spPr bwMode="auto">
          <a:xfrm>
            <a:off x="152400" y="152400"/>
            <a:ext cx="4267200" cy="3200400"/>
          </a:xfrm>
          <a:prstGeom prst="rect">
            <a:avLst/>
          </a:prstGeom>
          <a:noFill/>
          <a:ln w="9525">
            <a:noFill/>
            <a:miter lim="800000"/>
            <a:headEnd/>
            <a:tailEnd/>
          </a:ln>
        </p:spPr>
      </p:pic>
      <p:pic>
        <p:nvPicPr>
          <p:cNvPr id="13317" name="Picture 5"/>
          <p:cNvPicPr>
            <a:picLocks noChangeAspect="1" noChangeArrowheads="1"/>
          </p:cNvPicPr>
          <p:nvPr/>
        </p:nvPicPr>
        <p:blipFill>
          <a:blip r:embed="rId2" cstate="print"/>
          <a:srcRect/>
          <a:stretch>
            <a:fillRect/>
          </a:stretch>
        </p:blipFill>
        <p:spPr bwMode="auto">
          <a:xfrm>
            <a:off x="4572000" y="152400"/>
            <a:ext cx="4419600" cy="3200400"/>
          </a:xfrm>
          <a:prstGeom prst="rect">
            <a:avLst/>
          </a:prstGeom>
          <a:noFill/>
          <a:ln w="9525">
            <a:noFill/>
            <a:miter lim="800000"/>
            <a:headEnd/>
            <a:tailEnd/>
          </a:ln>
        </p:spPr>
      </p:pic>
      <p:pic>
        <p:nvPicPr>
          <p:cNvPr id="4" name="Picture 3" descr="7e8b1515-579d-4bd6-85c4-07c658c76155"/>
          <p:cNvPicPr>
            <a:picLocks noChangeAspect="1"/>
          </p:cNvPicPr>
          <p:nvPr/>
        </p:nvPicPr>
        <p:blipFill>
          <a:blip r:embed="rId3"/>
          <a:stretch>
            <a:fillRect/>
          </a:stretch>
        </p:blipFill>
        <p:spPr>
          <a:xfrm>
            <a:off x="152400" y="3496945"/>
            <a:ext cx="4267835" cy="3361055"/>
          </a:xfrm>
          <a:prstGeom prst="rect">
            <a:avLst/>
          </a:prstGeom>
        </p:spPr>
      </p:pic>
      <p:pic>
        <p:nvPicPr>
          <p:cNvPr id="5" name="Picture 4" descr="7064065b-5e20-40fd-93c8-53d9c6327d07"/>
          <p:cNvPicPr>
            <a:picLocks noChangeAspect="1"/>
          </p:cNvPicPr>
          <p:nvPr/>
        </p:nvPicPr>
        <p:blipFill>
          <a:blip r:embed="rId4"/>
          <a:stretch>
            <a:fillRect/>
          </a:stretch>
        </p:blipFill>
        <p:spPr>
          <a:xfrm>
            <a:off x="4572000" y="3496945"/>
            <a:ext cx="4419600" cy="3361055"/>
          </a:xfrm>
          <a:prstGeom prst="rect">
            <a:avLst/>
          </a:prstGeom>
        </p:spPr>
      </p:pic>
    </p:spTree>
  </p:cSld>
  <p:clrMapOvr>
    <a:masterClrMapping/>
  </p:clrMapOvr>
  <p:transition spd="med" advClick="0" advTm="8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5048a2-3bdb-459f-a5b6-53edc10f6a72"/>
          <p:cNvPicPr>
            <a:picLocks noChangeAspect="1"/>
          </p:cNvPicPr>
          <p:nvPr/>
        </p:nvPicPr>
        <p:blipFill>
          <a:blip r:embed="rId1"/>
          <a:stretch>
            <a:fillRect/>
          </a:stretch>
        </p:blipFill>
        <p:spPr>
          <a:xfrm>
            <a:off x="4551680" y="0"/>
            <a:ext cx="4782820" cy="6858000"/>
          </a:xfrm>
          <a:prstGeom prst="rect">
            <a:avLst/>
          </a:prstGeom>
        </p:spPr>
      </p:pic>
      <p:pic>
        <p:nvPicPr>
          <p:cNvPr id="3" name="Picture 2" descr="4ce1ee7c-89fd-40f0-8e23-783dcb58854b"/>
          <p:cNvPicPr>
            <a:picLocks noChangeAspect="1"/>
          </p:cNvPicPr>
          <p:nvPr/>
        </p:nvPicPr>
        <p:blipFill>
          <a:blip r:embed="rId2"/>
          <a:stretch>
            <a:fillRect/>
          </a:stretch>
        </p:blipFill>
        <p:spPr>
          <a:xfrm>
            <a:off x="0" y="0"/>
            <a:ext cx="4552315" cy="6858000"/>
          </a:xfrm>
          <a:prstGeom prst="rect">
            <a:avLst/>
          </a:prstGeom>
        </p:spPr>
      </p:pic>
    </p:spTree>
  </p:cSld>
  <p:clrMapOvr>
    <a:masterClrMapping/>
  </p:clrMapOvr>
  <p:transition spd="med" advClick="0" advTm="800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524000" y="533400"/>
            <a:ext cx="5113338" cy="579438"/>
          </a:xfrm>
          <a:prstGeom prst="rect">
            <a:avLst/>
          </a:prstGeom>
          <a:gradFill rotWithShape="1">
            <a:gsLst>
              <a:gs pos="0">
                <a:srgbClr val="FFEFD1"/>
              </a:gs>
              <a:gs pos="64999">
                <a:srgbClr val="F0EBD5"/>
              </a:gs>
              <a:gs pos="100000">
                <a:srgbClr val="D1C39F"/>
              </a:gs>
            </a:gsLst>
            <a:lin ang="5400000"/>
          </a:gradFill>
          <a:ln w="9525">
            <a:noFill/>
            <a:miter lim="800000"/>
          </a:ln>
        </p:spPr>
        <p:txBody>
          <a:bodyPr>
            <a:spAutoFit/>
          </a:bodyPr>
          <a:lstStyle/>
          <a:p>
            <a:pPr algn="ctr">
              <a:spcBef>
                <a:spcPct val="50000"/>
              </a:spcBef>
            </a:pPr>
            <a:r>
              <a:rPr lang="ro-RO" sz="3200" b="1">
                <a:solidFill>
                  <a:srgbClr val="660033"/>
                </a:solidFill>
                <a:latin typeface="Monotype Corsiva" panose="03010101010201010101" pitchFamily="66" charset="0"/>
              </a:rPr>
              <a:t>PROGRAMUL  ZILNIC</a:t>
            </a:r>
            <a:endParaRPr lang="en-US" sz="3200" b="1">
              <a:solidFill>
                <a:srgbClr val="660033"/>
              </a:solidFill>
              <a:latin typeface="Monotype Corsiva" panose="03010101010201010101" pitchFamily="66" charset="0"/>
            </a:endParaRPr>
          </a:p>
        </p:txBody>
      </p:sp>
      <p:sp>
        <p:nvSpPr>
          <p:cNvPr id="11" name="Text Box 7"/>
          <p:cNvSpPr txBox="1">
            <a:spLocks noChangeArrowheads="1"/>
          </p:cNvSpPr>
          <p:nvPr/>
        </p:nvSpPr>
        <p:spPr bwMode="auto">
          <a:xfrm>
            <a:off x="1981200" y="1219200"/>
            <a:ext cx="4267200" cy="398780"/>
          </a:xfrm>
          <a:prstGeom prst="rect">
            <a:avLst/>
          </a:prstGeom>
          <a:solidFill>
            <a:srgbClr val="FFFF00"/>
          </a:solidFill>
          <a:ln w="9525">
            <a:noFill/>
            <a:miter lim="800000"/>
          </a:ln>
        </p:spPr>
        <p:txBody>
          <a:bodyPr>
            <a:spAutoFit/>
          </a:bodyPr>
          <a:lstStyle/>
          <a:p>
            <a:pPr>
              <a:spcBef>
                <a:spcPct val="50000"/>
              </a:spcBef>
            </a:pPr>
            <a:r>
              <a:rPr lang="ro-RO" sz="2000" b="1">
                <a:solidFill>
                  <a:srgbClr val="660033"/>
                </a:solidFill>
                <a:latin typeface="Georgia" panose="02040502050405020303" pitchFamily="18" charset="0"/>
              </a:rPr>
              <a:t>LUNI </a:t>
            </a:r>
            <a:r>
              <a:rPr lang="en-US" sz="2000" b="1">
                <a:solidFill>
                  <a:srgbClr val="660033"/>
                </a:solidFill>
                <a:latin typeface="Georgia" panose="02040502050405020303" pitchFamily="18" charset="0"/>
              </a:rPr>
              <a:t>- </a:t>
            </a:r>
            <a:r>
              <a:rPr lang="ro-RO" sz="2000" b="1">
                <a:solidFill>
                  <a:srgbClr val="660033"/>
                </a:solidFill>
                <a:latin typeface="Georgia" panose="02040502050405020303" pitchFamily="18" charset="0"/>
              </a:rPr>
              <a:t>VINERI</a:t>
            </a:r>
            <a:r>
              <a:rPr lang="ro-RO"/>
              <a:t> </a:t>
            </a:r>
            <a:r>
              <a:rPr lang="ro-RO" sz="2000" b="1">
                <a:solidFill>
                  <a:srgbClr val="660033"/>
                </a:solidFill>
                <a:latin typeface="Georgia" panose="02040502050405020303" pitchFamily="18" charset="0"/>
              </a:rPr>
              <a:t>:</a:t>
            </a:r>
            <a:r>
              <a:rPr lang="ro-RO" sz="2000" b="1">
                <a:solidFill>
                  <a:srgbClr val="FF0000"/>
                </a:solidFill>
                <a:latin typeface="Georgia" panose="02040502050405020303" pitchFamily="18" charset="0"/>
              </a:rPr>
              <a:t>  8:00</a:t>
            </a:r>
            <a:r>
              <a:rPr lang="ro-RO" sz="2000" b="1">
                <a:latin typeface="Georgia" panose="02040502050405020303" pitchFamily="18" charset="0"/>
              </a:rPr>
              <a:t> –19:00</a:t>
            </a:r>
            <a:endParaRPr lang="en-US" sz="2000" b="1">
              <a:latin typeface="Georgia" panose="02040502050405020303" pitchFamily="18" charset="0"/>
            </a:endParaRPr>
          </a:p>
        </p:txBody>
      </p:sp>
      <p:sp>
        <p:nvSpPr>
          <p:cNvPr id="20485" name="TextBox 12"/>
          <p:cNvSpPr txBox="1">
            <a:spLocks noChangeArrowheads="1"/>
          </p:cNvSpPr>
          <p:nvPr/>
        </p:nvSpPr>
        <p:spPr bwMode="auto">
          <a:xfrm>
            <a:off x="1143000" y="1905000"/>
            <a:ext cx="6324600" cy="2861310"/>
          </a:xfrm>
          <a:prstGeom prst="rect">
            <a:avLst/>
          </a:prstGeom>
          <a:noFill/>
          <a:ln w="9525">
            <a:noFill/>
            <a:miter lim="800000"/>
          </a:ln>
        </p:spPr>
        <p:txBody>
          <a:bodyPr>
            <a:spAutoFit/>
          </a:bodyPr>
          <a:lstStyle/>
          <a:p>
            <a:pPr eaLnBrk="0" hangingPunct="0"/>
            <a:endParaRPr lang="ro-RO" dirty="0"/>
          </a:p>
          <a:p>
            <a:pPr eaLnBrk="0" hangingPunct="0"/>
            <a:endParaRPr lang="ro-RO" dirty="0"/>
          </a:p>
          <a:p>
            <a:pPr eaLnBrk="0" hangingPunct="0"/>
            <a:endParaRPr lang="ro-RO" dirty="0"/>
          </a:p>
          <a:p>
            <a:pPr eaLnBrk="0" hangingPunct="0"/>
            <a:r>
              <a:rPr lang="ro-RO" dirty="0"/>
              <a:t>Programul se desfășoară în două schimburi astfel:</a:t>
            </a:r>
            <a:endParaRPr lang="ro-RO" dirty="0"/>
          </a:p>
          <a:p>
            <a:pPr eaLnBrk="0" hangingPunct="0"/>
            <a:r>
              <a:rPr lang="ro-RO" dirty="0"/>
              <a:t>8:00 – 1</a:t>
            </a:r>
            <a:r>
              <a:rPr lang="en-US" dirty="0"/>
              <a:t>4</a:t>
            </a:r>
            <a:r>
              <a:rPr lang="ro-RO" dirty="0"/>
              <a:t>:00 Cursuri ciclurile primar, </a:t>
            </a:r>
            <a:r>
              <a:rPr lang="ro-RO" dirty="0" smtClean="0"/>
              <a:t>profesional-clasa a IX-a, </a:t>
            </a:r>
            <a:r>
              <a:rPr lang="ro-RO" dirty="0" smtClean="0">
                <a:sym typeface="+mn-ea"/>
              </a:rPr>
              <a:t>a X-a, a XI-a</a:t>
            </a:r>
            <a:endParaRPr lang="ro-RO" dirty="0"/>
          </a:p>
          <a:p>
            <a:pPr eaLnBrk="0" hangingPunct="0"/>
            <a:r>
              <a:rPr lang="ro-RO" dirty="0"/>
              <a:t>13:00 – 19:00 Cursuri </a:t>
            </a:r>
            <a:r>
              <a:rPr lang="ro-RO" dirty="0" smtClean="0"/>
              <a:t>ciclurile gimnazial</a:t>
            </a:r>
            <a:endParaRPr lang="ro-RO" dirty="0"/>
          </a:p>
          <a:p>
            <a:pPr eaLnBrk="0" hangingPunct="0"/>
            <a:r>
              <a:rPr lang="ro-RO" dirty="0" smtClean="0"/>
              <a:t>De </a:t>
            </a:r>
            <a:r>
              <a:rPr lang="ro-RO" dirty="0"/>
              <a:t>asemenea, pentru pregătirea unor activități extrașcolare sau pregătirea suplimentară, dozarea timpului se face în afara orelor de curs.</a:t>
            </a:r>
            <a:endParaRPr lang="ro-RO" dirty="0"/>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1000" autoRev="1" fill="hold">
                                          <p:stCondLst>
                                            <p:cond delay="0"/>
                                          </p:stCondLst>
                                        </p:cTn>
                                        <p:tgtEl>
                                          <p:spTgt spid="6"/>
                                        </p:tgtEl>
                                        <p:attrNameLst>
                                          <p:attrName>ppt_w</p:attrName>
                                        </p:attrNameLst>
                                      </p:cBhvr>
                                    </p:anim>
                                    <p:anim by="(#ppt_w*0.50)" calcmode="lin" valueType="num">
                                      <p:cBhvr>
                                        <p:cTn id="8" dur="1000" decel="50000" autoRev="1" fill="hold">
                                          <p:stCondLst>
                                            <p:cond delay="0"/>
                                          </p:stCondLst>
                                        </p:cTn>
                                        <p:tgtEl>
                                          <p:spTgt spid="6"/>
                                        </p:tgtEl>
                                        <p:attrNameLst>
                                          <p:attrName>ppt_x</p:attrName>
                                        </p:attrNameLst>
                                      </p:cBhvr>
                                    </p:anim>
                                    <p:anim from="(-#ppt_h/2)" to="(#ppt_y)" calcmode="lin" valueType="num">
                                      <p:cBhvr>
                                        <p:cTn id="9" dur="2000" fill="hold">
                                          <p:stCondLst>
                                            <p:cond delay="0"/>
                                          </p:stCondLst>
                                        </p:cTn>
                                        <p:tgtEl>
                                          <p:spTgt spid="6"/>
                                        </p:tgtEl>
                                        <p:attrNameLst>
                                          <p:attrName>ppt_y</p:attrName>
                                        </p:attrNameLst>
                                      </p:cBhvr>
                                    </p:anim>
                                    <p:animRot by="21600000">
                                      <p:cBhvr>
                                        <p:cTn id="10" dur="2000" fill="hold">
                                          <p:stCondLst>
                                            <p:cond delay="0"/>
                                          </p:stCondLst>
                                        </p:cTn>
                                        <p:tgtEl>
                                          <p:spTgt spid="6"/>
                                        </p:tgtEl>
                                        <p:attrNameLst>
                                          <p:attrName>r</p:attrName>
                                        </p:attrNameLst>
                                      </p:cBhvr>
                                    </p:animRot>
                                  </p:childTnLst>
                                </p:cTn>
                              </p:par>
                              <p:par>
                                <p:cTn id="11" presetID="26" presetClass="emph" presetSubtype="0" fill="hold" grpId="0" nodeType="withEffect">
                                  <p:stCondLst>
                                    <p:cond delay="0"/>
                                  </p:stCondLst>
                                  <p:childTnLst>
                                    <p:animEffect transition="out" filter="fade">
                                      <p:cBhvr>
                                        <p:cTn id="12" dur="2000" tmFilter="0, 0; .2, .5; .8, .5; 1, 0"/>
                                        <p:tgtEl>
                                          <p:spTgt spid="11"/>
                                        </p:tgtEl>
                                      </p:cBhvr>
                                    </p:animEffect>
                                    <p:animScale>
                                      <p:cBhvr>
                                        <p:cTn id="13" dur="1000" autoRev="1" fill="hold"/>
                                        <p:tgtEl>
                                          <p:spTgt spid="11"/>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20485"/>
                                        </p:tgtEl>
                                        <p:attrNameLst>
                                          <p:attrName>style.visibility</p:attrName>
                                        </p:attrNameLst>
                                      </p:cBhvr>
                                      <p:to>
                                        <p:strVal val="visible"/>
                                      </p:to>
                                    </p:set>
                                    <p:animEffect transition="in" filter="plus(in)">
                                      <p:cBhvr>
                                        <p:cTn id="18" dur="2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bldLvl="0" animBg="1"/>
      <p:bldP spid="2048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Text Box 3" descr="Papyrus"/>
          <p:cNvSpPr txBox="1">
            <a:spLocks noChangeArrowheads="1"/>
          </p:cNvSpPr>
          <p:nvPr/>
        </p:nvSpPr>
        <p:spPr bwMode="auto">
          <a:xfrm>
            <a:off x="5334000" y="2362200"/>
            <a:ext cx="3241675" cy="3570288"/>
          </a:xfrm>
          <a:prstGeom prst="rect">
            <a:avLst/>
          </a:prstGeom>
          <a:gradFill rotWithShape="0">
            <a:gsLst>
              <a:gs pos="0">
                <a:srgbClr val="FFFF00"/>
              </a:gs>
              <a:gs pos="53000">
                <a:srgbClr val="D4DEFF"/>
              </a:gs>
              <a:gs pos="83000">
                <a:srgbClr val="D4DEFF"/>
              </a:gs>
              <a:gs pos="100000">
                <a:srgbClr val="96AB94"/>
              </a:gs>
            </a:gsLst>
            <a:lin ang="5400000"/>
          </a:gradFill>
          <a:ln w="9525">
            <a:noFill/>
            <a:miter lim="800000"/>
          </a:ln>
        </p:spPr>
        <p:txBody>
          <a:bodyPr>
            <a:spAutoFit/>
          </a:bodyPr>
          <a:lstStyle/>
          <a:p>
            <a:pPr>
              <a:spcBef>
                <a:spcPct val="50000"/>
              </a:spcBef>
              <a:buFontTx/>
              <a:buBlip>
                <a:blip r:embed="rId1"/>
              </a:buBlip>
            </a:pPr>
            <a:r>
              <a:rPr lang="ro-RO" sz="2000" b="1">
                <a:solidFill>
                  <a:srgbClr val="800000"/>
                </a:solidFill>
                <a:latin typeface="Times New Roman" panose="02020603050405020304" pitchFamily="18" charset="0"/>
              </a:rPr>
              <a:t> abilitatea de a comunica uşor, de a fi tolerant, de a înţelege şi a negocia</a:t>
            </a:r>
            <a:r>
              <a:rPr lang="ro-RO" sz="2000" b="1">
                <a:solidFill>
                  <a:srgbClr val="FF6600"/>
                </a:solidFill>
                <a:latin typeface="Times New Roman" panose="02020603050405020304" pitchFamily="18" charset="0"/>
              </a:rPr>
              <a:t>;</a:t>
            </a:r>
            <a:endParaRPr lang="ro-RO" sz="2000" b="1">
              <a:solidFill>
                <a:srgbClr val="FF6600"/>
              </a:solidFill>
              <a:latin typeface="Times New Roman" panose="02020603050405020304" pitchFamily="18" charset="0"/>
            </a:endParaRPr>
          </a:p>
          <a:p>
            <a:pPr>
              <a:spcBef>
                <a:spcPct val="50000"/>
              </a:spcBef>
              <a:buFontTx/>
              <a:buBlip>
                <a:blip r:embed="rId1"/>
              </a:buBlip>
            </a:pPr>
            <a:r>
              <a:rPr lang="ro-RO" sz="2000" b="1">
                <a:solidFill>
                  <a:srgbClr val="800000"/>
                </a:solidFill>
                <a:latin typeface="Times New Roman" panose="02020603050405020304" pitchFamily="18" charset="0"/>
              </a:rPr>
              <a:t> de a-şi forma o gândire critică şi a avea iniţiativă;</a:t>
            </a:r>
            <a:endParaRPr lang="ro-RO" sz="2000" b="1">
              <a:solidFill>
                <a:srgbClr val="800000"/>
              </a:solidFill>
              <a:latin typeface="Times New Roman" panose="02020603050405020304" pitchFamily="18" charset="0"/>
            </a:endParaRPr>
          </a:p>
          <a:p>
            <a:pPr>
              <a:spcBef>
                <a:spcPct val="50000"/>
              </a:spcBef>
              <a:buFontTx/>
              <a:buBlip>
                <a:blip r:embed="rId1"/>
              </a:buBlip>
            </a:pPr>
            <a:r>
              <a:rPr lang="ro-RO" sz="2000" b="1">
                <a:solidFill>
                  <a:srgbClr val="800000"/>
                </a:solidFill>
                <a:latin typeface="Times New Roman" panose="02020603050405020304" pitchFamily="18" charset="0"/>
              </a:rPr>
              <a:t> de a defini şi a rezolva o situaţie-problemă;</a:t>
            </a:r>
            <a:endParaRPr lang="ro-RO" sz="2000" b="1">
              <a:solidFill>
                <a:srgbClr val="800000"/>
              </a:solidFill>
              <a:latin typeface="Times New Roman" panose="02020603050405020304" pitchFamily="18" charset="0"/>
            </a:endParaRPr>
          </a:p>
          <a:p>
            <a:pPr>
              <a:spcBef>
                <a:spcPct val="50000"/>
              </a:spcBef>
              <a:buFontTx/>
              <a:buBlip>
                <a:blip r:embed="rId1"/>
              </a:buBlip>
            </a:pPr>
            <a:r>
              <a:rPr lang="ro-RO" sz="2400">
                <a:latin typeface="Times New Roman" panose="02020603050405020304" pitchFamily="18" charset="0"/>
              </a:rPr>
              <a:t> </a:t>
            </a:r>
            <a:r>
              <a:rPr lang="ro-RO" sz="2000" b="1">
                <a:solidFill>
                  <a:srgbClr val="800000"/>
                </a:solidFill>
                <a:latin typeface="Times New Roman" panose="02020603050405020304" pitchFamily="18" charset="0"/>
              </a:rPr>
              <a:t>abilitatea de a fi creativ.</a:t>
            </a:r>
            <a:endParaRPr lang="ro-RO" sz="2000" b="1">
              <a:solidFill>
                <a:srgbClr val="800000"/>
              </a:solidFill>
              <a:latin typeface="Times New Roman" panose="02020603050405020304" pitchFamily="18" charset="0"/>
            </a:endParaRPr>
          </a:p>
          <a:p>
            <a:pPr>
              <a:spcBef>
                <a:spcPct val="50000"/>
              </a:spcBef>
              <a:buFontTx/>
              <a:buBlip>
                <a:blip r:embed="rId1"/>
              </a:buBlip>
            </a:pPr>
            <a:endParaRPr lang="en-US" sz="2000" b="1">
              <a:solidFill>
                <a:srgbClr val="FF6600"/>
              </a:solidFill>
              <a:latin typeface="Times New Roman" panose="02020603050405020304" pitchFamily="18" charset="0"/>
            </a:endParaRPr>
          </a:p>
        </p:txBody>
      </p:sp>
      <p:sp>
        <p:nvSpPr>
          <p:cNvPr id="55300" name="WordArt 4"/>
          <p:cNvSpPr>
            <a:spLocks noChangeArrowheads="1" noChangeShapeType="1" noTextEdit="1"/>
          </p:cNvSpPr>
          <p:nvPr/>
        </p:nvSpPr>
        <p:spPr bwMode="auto">
          <a:xfrm>
            <a:off x="1371600" y="381000"/>
            <a:ext cx="3276600" cy="428625"/>
          </a:xfrm>
          <a:prstGeom prst="rect">
            <a:avLst/>
          </a:prstGeom>
        </p:spPr>
        <p:txBody>
          <a:bodyPr wrap="none" fromWordArt="1">
            <a:prstTxWarp prst="textPlain">
              <a:avLst>
                <a:gd name="adj" fmla="val 50000"/>
              </a:avLst>
            </a:prstTxWarp>
          </a:bodyPr>
          <a:lstStyle/>
          <a:p>
            <a:pPr algn="ctr"/>
            <a:r>
              <a:rPr lang="en-US" sz="2800" b="1" kern="10" spc="560">
                <a:ln w="9525">
                  <a:solidFill>
                    <a:srgbClr val="FF6600"/>
                  </a:solidFill>
                  <a:round/>
                </a:ln>
                <a:solidFill>
                  <a:srgbClr val="FF0000"/>
                </a:solidFill>
                <a:effectLst>
                  <a:outerShdw dist="45791" dir="3378596" algn="ctr" rotWithShape="0">
                    <a:srgbClr val="4D4D4D">
                      <a:alpha val="79999"/>
                    </a:srgbClr>
                  </a:outerShdw>
                </a:effectLst>
                <a:latin typeface="Monotype Corsiva" panose="03010101010201010101"/>
              </a:rPr>
              <a:t>NOI PROMOVĂM:</a:t>
            </a:r>
            <a:endParaRPr lang="en-US" sz="2800" b="1" kern="10" spc="560">
              <a:ln w="9525">
                <a:solidFill>
                  <a:srgbClr val="FF6600"/>
                </a:solidFill>
                <a:round/>
              </a:ln>
              <a:solidFill>
                <a:srgbClr val="FF0000"/>
              </a:solidFill>
              <a:effectLst>
                <a:outerShdw dist="45791" dir="3378596" algn="ctr" rotWithShape="0">
                  <a:srgbClr val="4D4D4D">
                    <a:alpha val="79999"/>
                  </a:srgbClr>
                </a:outerShdw>
              </a:effectLst>
              <a:latin typeface="Monotype Corsiva" panose="03010101010201010101"/>
            </a:endParaRPr>
          </a:p>
        </p:txBody>
      </p:sp>
      <p:sp>
        <p:nvSpPr>
          <p:cNvPr id="55301" name="Text Box 5"/>
          <p:cNvSpPr txBox="1">
            <a:spLocks noChangeArrowheads="1"/>
          </p:cNvSpPr>
          <p:nvPr/>
        </p:nvSpPr>
        <p:spPr bwMode="auto">
          <a:xfrm>
            <a:off x="1371600" y="1143000"/>
            <a:ext cx="3200400" cy="3832225"/>
          </a:xfrm>
          <a:prstGeom prst="rect">
            <a:avLst/>
          </a:prstGeom>
          <a:gradFill>
            <a:gsLst>
              <a:gs pos="0">
                <a:schemeClr val="accent1">
                  <a:lumMod val="60000"/>
                  <a:lumOff val="40000"/>
                </a:schemeClr>
              </a:gs>
              <a:gs pos="53000">
                <a:srgbClr val="D4DEFF"/>
              </a:gs>
              <a:gs pos="83000">
                <a:srgbClr val="D4DEFF"/>
              </a:gs>
              <a:gs pos="100000">
                <a:srgbClr val="96AB94"/>
              </a:gs>
            </a:gsLst>
            <a:lin ang="5400000" scaled="0"/>
          </a:gradFill>
          <a:ln w="9525">
            <a:noFill/>
            <a:miter lim="800000"/>
          </a:ln>
          <a:effectLst/>
        </p:spPr>
        <p:txBody>
          <a:bodyPr>
            <a:spAutoFit/>
          </a:bodyPr>
          <a:lstStyle/>
          <a:p>
            <a:pPr>
              <a:spcBef>
                <a:spcPct val="50000"/>
              </a:spcBef>
              <a:buFont typeface="Wingdings" panose="05000000000000000000" pitchFamily="2" charset="2"/>
              <a:buChar char="Ø"/>
              <a:defRPr/>
            </a:pPr>
            <a:r>
              <a:rPr lang="en-US" b="1" dirty="0">
                <a:solidFill>
                  <a:srgbClr val="660033"/>
                </a:solidFill>
                <a:latin typeface="Times New Roman" panose="02020603050405020304" pitchFamily="18" charset="0"/>
                <a:cs typeface="+mn-cs"/>
              </a:rPr>
              <a:t> </a:t>
            </a:r>
            <a:r>
              <a:rPr lang="ro-RO" b="1" dirty="0">
                <a:solidFill>
                  <a:srgbClr val="660033"/>
                </a:solidFill>
                <a:latin typeface="Times New Roman" panose="02020603050405020304" pitchFamily="18" charset="0"/>
                <a:cs typeface="+mn-cs"/>
              </a:rPr>
              <a:t>un învăţământ modern în conformitate cu standardele managementului calităţii în educaţie</a:t>
            </a:r>
            <a:r>
              <a:rPr lang="en-US" b="1" dirty="0">
                <a:solidFill>
                  <a:srgbClr val="660033"/>
                </a:solidFill>
                <a:latin typeface="Times New Roman" panose="02020603050405020304" pitchFamily="18" charset="0"/>
                <a:cs typeface="+mn-cs"/>
              </a:rPr>
              <a:t>;</a:t>
            </a:r>
            <a:endParaRPr lang="ro-RO" b="1" dirty="0">
              <a:solidFill>
                <a:srgbClr val="660033"/>
              </a:solidFill>
              <a:latin typeface="Times New Roman" panose="02020603050405020304" pitchFamily="18" charset="0"/>
              <a:cs typeface="+mn-cs"/>
            </a:endParaRPr>
          </a:p>
          <a:p>
            <a:pPr>
              <a:spcBef>
                <a:spcPct val="50000"/>
              </a:spcBef>
              <a:buFont typeface="Wingdings" panose="05000000000000000000" pitchFamily="2" charset="2"/>
              <a:buChar char="Ø"/>
              <a:defRPr/>
            </a:pPr>
            <a:r>
              <a:rPr lang="en-US" b="1" dirty="0">
                <a:solidFill>
                  <a:srgbClr val="660033"/>
                </a:solidFill>
                <a:latin typeface="Times New Roman" panose="02020603050405020304" pitchFamily="18" charset="0"/>
                <a:cs typeface="+mn-cs"/>
              </a:rPr>
              <a:t> </a:t>
            </a:r>
            <a:r>
              <a:rPr lang="ro-RO" b="1" dirty="0">
                <a:solidFill>
                  <a:srgbClr val="660033"/>
                </a:solidFill>
                <a:latin typeface="Times New Roman" panose="02020603050405020304" pitchFamily="18" charset="0"/>
                <a:cs typeface="+mn-cs"/>
              </a:rPr>
              <a:t>educaţia centrată pe elev şi predarea orientată după nevoile şi interesele elevului</a:t>
            </a:r>
            <a:r>
              <a:rPr lang="en-US" b="1" dirty="0">
                <a:solidFill>
                  <a:srgbClr val="660033"/>
                </a:solidFill>
                <a:latin typeface="Times New Roman" panose="02020603050405020304" pitchFamily="18" charset="0"/>
                <a:cs typeface="+mn-cs"/>
              </a:rPr>
              <a:t>;</a:t>
            </a:r>
            <a:endParaRPr lang="ro-RO" b="1" dirty="0">
              <a:solidFill>
                <a:srgbClr val="660033"/>
              </a:solidFill>
              <a:latin typeface="Times New Roman" panose="02020603050405020304" pitchFamily="18" charset="0"/>
              <a:cs typeface="+mn-cs"/>
            </a:endParaRPr>
          </a:p>
          <a:p>
            <a:pPr>
              <a:spcBef>
                <a:spcPct val="50000"/>
              </a:spcBef>
              <a:buFont typeface="Wingdings" panose="05000000000000000000" pitchFamily="2" charset="2"/>
              <a:buChar char="Ø"/>
              <a:defRPr/>
            </a:pPr>
            <a:r>
              <a:rPr lang="en-US" b="1" dirty="0">
                <a:solidFill>
                  <a:srgbClr val="660033"/>
                </a:solidFill>
                <a:latin typeface="Times New Roman" panose="02020603050405020304" pitchFamily="18" charset="0"/>
                <a:cs typeface="+mn-cs"/>
              </a:rPr>
              <a:t> </a:t>
            </a:r>
            <a:r>
              <a:rPr lang="ro-RO" b="1" dirty="0">
                <a:solidFill>
                  <a:srgbClr val="660033"/>
                </a:solidFill>
                <a:latin typeface="Times New Roman" panose="02020603050405020304" pitchFamily="18" charset="0"/>
                <a:cs typeface="+mn-cs"/>
              </a:rPr>
              <a:t>învăţarea organizată pe principii moderne</a:t>
            </a:r>
            <a:r>
              <a:rPr lang="en-US" b="1" dirty="0">
                <a:solidFill>
                  <a:srgbClr val="660033"/>
                </a:solidFill>
                <a:latin typeface="Times New Roman" panose="02020603050405020304" pitchFamily="18" charset="0"/>
                <a:cs typeface="+mn-cs"/>
              </a:rPr>
              <a:t>;</a:t>
            </a:r>
            <a:endParaRPr lang="ro-RO" b="1" dirty="0">
              <a:solidFill>
                <a:srgbClr val="660033"/>
              </a:solidFill>
              <a:latin typeface="Times New Roman" panose="02020603050405020304" pitchFamily="18" charset="0"/>
              <a:cs typeface="+mn-cs"/>
            </a:endParaRPr>
          </a:p>
          <a:p>
            <a:pPr>
              <a:spcBef>
                <a:spcPct val="50000"/>
              </a:spcBef>
              <a:buFont typeface="Wingdings" panose="05000000000000000000" pitchFamily="2" charset="2"/>
              <a:buChar char="Ø"/>
              <a:defRPr/>
            </a:pPr>
            <a:r>
              <a:rPr lang="ro-RO" b="1" dirty="0">
                <a:solidFill>
                  <a:srgbClr val="660033"/>
                </a:solidFill>
                <a:latin typeface="Times New Roman" panose="02020603050405020304" pitchFamily="18" charset="0"/>
                <a:cs typeface="+mn-cs"/>
              </a:rPr>
              <a:t> implicarea familiei şi a comunităţii în educarea tinerilor</a:t>
            </a:r>
            <a:r>
              <a:rPr lang="en-US" b="1" dirty="0">
                <a:solidFill>
                  <a:srgbClr val="660033"/>
                </a:solidFill>
                <a:latin typeface="Times New Roman" panose="02020603050405020304" pitchFamily="18" charset="0"/>
                <a:cs typeface="+mn-cs"/>
              </a:rPr>
              <a:t>.</a:t>
            </a:r>
            <a:endParaRPr lang="en-US" b="1" dirty="0">
              <a:solidFill>
                <a:srgbClr val="660033"/>
              </a:solidFill>
              <a:latin typeface="Times New Roman" panose="02020603050405020304" pitchFamily="18" charset="0"/>
              <a:cs typeface="+mn-cs"/>
            </a:endParaRPr>
          </a:p>
        </p:txBody>
      </p:sp>
      <p:sp>
        <p:nvSpPr>
          <p:cNvPr id="10" name="TextBox 9"/>
          <p:cNvSpPr txBox="1"/>
          <p:nvPr/>
        </p:nvSpPr>
        <p:spPr>
          <a:xfrm>
            <a:off x="5181600" y="838200"/>
            <a:ext cx="3505200" cy="1200329"/>
          </a:xfrm>
          <a:prstGeom prst="rect">
            <a:avLst/>
          </a:prstGeom>
          <a:noFill/>
        </p:spPr>
        <p:txBody>
          <a:bodyPr>
            <a:spAutoFit/>
            <a:scene3d>
              <a:camera prst="orthographicFront"/>
              <a:lightRig rig="threePt" dir="t"/>
            </a:scene3d>
            <a:sp3d prstMaterial="matte"/>
          </a:bodyPr>
          <a:lstStyle/>
          <a:p>
            <a:pPr algn="just">
              <a:defRPr/>
            </a:pPr>
            <a:r>
              <a:rPr lang="ro-RO" sz="2400" dirty="0">
                <a:ln cap="rnd">
                  <a:solidFill>
                    <a:schemeClr val="tx1"/>
                  </a:solidFill>
                  <a:round/>
                </a:ln>
                <a:solidFill>
                  <a:srgbClr val="FF0000"/>
                </a:solidFill>
                <a:effectLst>
                  <a:innerShdw blurRad="63500" dist="50800" dir="13500000">
                    <a:schemeClr val="accent2">
                      <a:lumMod val="40000"/>
                      <a:lumOff val="60000"/>
                      <a:alpha val="50000"/>
                    </a:schemeClr>
                  </a:innerShdw>
                </a:effectLst>
              </a:rPr>
              <a:t>Cadrele didactice au înalta misiune de a dezvolta în fiecare copil:</a:t>
            </a:r>
            <a:endParaRPr lang="ro-RO" sz="2400" dirty="0">
              <a:ln cap="rnd">
                <a:solidFill>
                  <a:schemeClr val="tx1"/>
                </a:solidFill>
                <a:round/>
              </a:ln>
              <a:solidFill>
                <a:srgbClr val="FF0000"/>
              </a:solidFill>
              <a:effectLst>
                <a:innerShdw blurRad="63500" dist="50800" dir="13500000">
                  <a:schemeClr val="accent2">
                    <a:lumMod val="40000"/>
                    <a:lumOff val="60000"/>
                    <a:alpha val="50000"/>
                  </a:schemeClr>
                </a:innerShdw>
              </a:effectLst>
            </a:endParaRPr>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5000" fill="hold"/>
                                        <p:tgtEl>
                                          <p:spTgt spid="55299"/>
                                        </p:tgtEl>
                                        <p:attrNameLst>
                                          <p:attrName>ppt_w</p:attrName>
                                        </p:attrNameLst>
                                      </p:cBhvr>
                                      <p:tavLst>
                                        <p:tav tm="0">
                                          <p:val>
                                            <p:strVal val="#ppt_w*0.70"/>
                                          </p:val>
                                        </p:tav>
                                        <p:tav tm="100000">
                                          <p:val>
                                            <p:strVal val="#ppt_w"/>
                                          </p:val>
                                        </p:tav>
                                      </p:tavLst>
                                    </p:anim>
                                    <p:anim calcmode="lin" valueType="num">
                                      <p:cBhvr>
                                        <p:cTn id="8" dur="5000" fill="hold"/>
                                        <p:tgtEl>
                                          <p:spTgt spid="55299"/>
                                        </p:tgtEl>
                                        <p:attrNameLst>
                                          <p:attrName>ppt_h</p:attrName>
                                        </p:attrNameLst>
                                      </p:cBhvr>
                                      <p:tavLst>
                                        <p:tav tm="0">
                                          <p:val>
                                            <p:strVal val="#ppt_h"/>
                                          </p:val>
                                        </p:tav>
                                        <p:tav tm="100000">
                                          <p:val>
                                            <p:strVal val="#ppt_h"/>
                                          </p:val>
                                        </p:tav>
                                      </p:tavLst>
                                    </p:anim>
                                    <p:animEffect transition="in" filter="fade">
                                      <p:cBhvr>
                                        <p:cTn id="9" dur="5000"/>
                                        <p:tgtEl>
                                          <p:spTgt spid="55299"/>
                                        </p:tgtEl>
                                      </p:cBhvr>
                                    </p:animEffect>
                                  </p:childTnLst>
                                </p:cTn>
                              </p:par>
                            </p:childTnLst>
                          </p:cTn>
                        </p:par>
                        <p:par>
                          <p:cTn id="10" fill="hold">
                            <p:stCondLst>
                              <p:cond delay="5000"/>
                            </p:stCondLst>
                            <p:childTnLst>
                              <p:par>
                                <p:cTn id="11" presetID="20" presetClass="entr" presetSubtype="0" fill="hold" grpId="0" nodeType="afterEffect">
                                  <p:stCondLst>
                                    <p:cond delay="0"/>
                                  </p:stCondLst>
                                  <p:childTnLst>
                                    <p:set>
                                      <p:cBhvr>
                                        <p:cTn id="12" dur="1" fill="hold">
                                          <p:stCondLst>
                                            <p:cond delay="0"/>
                                          </p:stCondLst>
                                        </p:cTn>
                                        <p:tgtEl>
                                          <p:spTgt spid="55300"/>
                                        </p:tgtEl>
                                        <p:attrNameLst>
                                          <p:attrName>style.visibility</p:attrName>
                                        </p:attrNameLst>
                                      </p:cBhvr>
                                      <p:to>
                                        <p:strVal val="visible"/>
                                      </p:to>
                                    </p:set>
                                    <p:animEffect transition="in" filter="wedge">
                                      <p:cBhvr>
                                        <p:cTn id="13" dur="2000"/>
                                        <p:tgtEl>
                                          <p:spTgt spid="55300"/>
                                        </p:tgtEl>
                                      </p:cBhvr>
                                    </p:animEffect>
                                  </p:childTnLst>
                                </p:cTn>
                              </p:par>
                            </p:childTnLst>
                          </p:cTn>
                        </p:par>
                        <p:par>
                          <p:cTn id="14" fill="hold">
                            <p:stCondLst>
                              <p:cond delay="7000"/>
                            </p:stCondLst>
                            <p:childTnLst>
                              <p:par>
                                <p:cTn id="15" presetID="7" presetClass="entr" presetSubtype="4" fill="hold" nodeType="afterEffect">
                                  <p:stCondLst>
                                    <p:cond delay="0"/>
                                  </p:stCondLst>
                                  <p:childTnLst>
                                    <p:set>
                                      <p:cBhvr>
                                        <p:cTn id="16" dur="1" fill="hold">
                                          <p:stCondLst>
                                            <p:cond delay="0"/>
                                          </p:stCondLst>
                                        </p:cTn>
                                        <p:tgtEl>
                                          <p:spTgt spid="55301">
                                            <p:txEl>
                                              <p:pRg st="0" end="0"/>
                                            </p:txEl>
                                          </p:spTgt>
                                        </p:tgtEl>
                                        <p:attrNameLst>
                                          <p:attrName>style.visibility</p:attrName>
                                        </p:attrNameLst>
                                      </p:cBhvr>
                                      <p:to>
                                        <p:strVal val="visible"/>
                                      </p:to>
                                    </p:set>
                                    <p:anim calcmode="lin" valueType="num">
                                      <p:cBhvr additive="base">
                                        <p:cTn id="17" dur="5000" fill="hold"/>
                                        <p:tgtEl>
                                          <p:spTgt spid="55301">
                                            <p:txEl>
                                              <p:pRg st="0" end="0"/>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55301">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000"/>
                            </p:stCondLst>
                            <p:childTnLst>
                              <p:par>
                                <p:cTn id="20" presetID="7" presetClass="entr" presetSubtype="4" fill="hold" nodeType="afterEffect">
                                  <p:stCondLst>
                                    <p:cond delay="0"/>
                                  </p:stCondLst>
                                  <p:childTnLst>
                                    <p:set>
                                      <p:cBhvr>
                                        <p:cTn id="21" dur="1" fill="hold">
                                          <p:stCondLst>
                                            <p:cond delay="0"/>
                                          </p:stCondLst>
                                        </p:cTn>
                                        <p:tgtEl>
                                          <p:spTgt spid="55301">
                                            <p:txEl>
                                              <p:pRg st="1" end="1"/>
                                            </p:txEl>
                                          </p:spTgt>
                                        </p:tgtEl>
                                        <p:attrNameLst>
                                          <p:attrName>style.visibility</p:attrName>
                                        </p:attrNameLst>
                                      </p:cBhvr>
                                      <p:to>
                                        <p:strVal val="visible"/>
                                      </p:to>
                                    </p:set>
                                    <p:anim calcmode="lin" valueType="num">
                                      <p:cBhvr additive="base">
                                        <p:cTn id="22" dur="5000" fill="hold"/>
                                        <p:tgtEl>
                                          <p:spTgt spid="55301">
                                            <p:txEl>
                                              <p:pRg st="1" end="1"/>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55301">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7000"/>
                            </p:stCondLst>
                            <p:childTnLst>
                              <p:par>
                                <p:cTn id="25" presetID="7" presetClass="entr" presetSubtype="4" fill="hold" nodeType="afterEffect">
                                  <p:stCondLst>
                                    <p:cond delay="0"/>
                                  </p:stCondLst>
                                  <p:childTnLst>
                                    <p:set>
                                      <p:cBhvr>
                                        <p:cTn id="26" dur="1" fill="hold">
                                          <p:stCondLst>
                                            <p:cond delay="0"/>
                                          </p:stCondLst>
                                        </p:cTn>
                                        <p:tgtEl>
                                          <p:spTgt spid="55301">
                                            <p:txEl>
                                              <p:pRg st="2" end="2"/>
                                            </p:txEl>
                                          </p:spTgt>
                                        </p:tgtEl>
                                        <p:attrNameLst>
                                          <p:attrName>style.visibility</p:attrName>
                                        </p:attrNameLst>
                                      </p:cBhvr>
                                      <p:to>
                                        <p:strVal val="visible"/>
                                      </p:to>
                                    </p:set>
                                    <p:anim calcmode="lin" valueType="num">
                                      <p:cBhvr additive="base">
                                        <p:cTn id="27" dur="5000" fill="hold"/>
                                        <p:tgtEl>
                                          <p:spTgt spid="55301">
                                            <p:txEl>
                                              <p:pRg st="2" end="2"/>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55301">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2000"/>
                            </p:stCondLst>
                            <p:childTnLst>
                              <p:par>
                                <p:cTn id="30" presetID="7" presetClass="entr" presetSubtype="4" fill="hold" nodeType="afterEffect">
                                  <p:stCondLst>
                                    <p:cond delay="0"/>
                                  </p:stCondLst>
                                  <p:childTnLst>
                                    <p:set>
                                      <p:cBhvr>
                                        <p:cTn id="31" dur="1" fill="hold">
                                          <p:stCondLst>
                                            <p:cond delay="0"/>
                                          </p:stCondLst>
                                        </p:cTn>
                                        <p:tgtEl>
                                          <p:spTgt spid="55301">
                                            <p:txEl>
                                              <p:pRg st="3" end="3"/>
                                            </p:txEl>
                                          </p:spTgt>
                                        </p:tgtEl>
                                        <p:attrNameLst>
                                          <p:attrName>style.visibility</p:attrName>
                                        </p:attrNameLst>
                                      </p:cBhvr>
                                      <p:to>
                                        <p:strVal val="visible"/>
                                      </p:to>
                                    </p:set>
                                    <p:anim calcmode="lin" valueType="num">
                                      <p:cBhvr additive="base">
                                        <p:cTn id="32" dur="5000" fill="hold"/>
                                        <p:tgtEl>
                                          <p:spTgt spid="55301">
                                            <p:txEl>
                                              <p:pRg st="3" end="3"/>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5530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7" name="Rectangle 5"/>
          <p:cNvSpPr>
            <a:spLocks noGrp="1" noChangeArrowheads="1"/>
          </p:cNvSpPr>
          <p:nvPr>
            <p:ph idx="1"/>
          </p:nvPr>
        </p:nvSpPr>
        <p:spPr>
          <a:xfrm>
            <a:off x="990600" y="0"/>
            <a:ext cx="8153400" cy="6858000"/>
          </a:xfrm>
        </p:spPr>
        <p:txBody>
          <a:bodyPr rtlCol="0">
            <a:normAutofit/>
          </a:bodyPr>
          <a:lstStyle/>
          <a:p>
            <a:pPr marL="365760" indent="-255905" algn="ctr" eaLnBrk="1" fontAlgn="auto" hangingPunct="1">
              <a:spcAft>
                <a:spcPts val="0"/>
              </a:spcAft>
              <a:buFontTx/>
              <a:buNone/>
              <a:defRPr/>
            </a:pPr>
            <a:endParaRPr lang="en-US" sz="3600" b="1" i="1" dirty="0" smtClean="0">
              <a:solidFill>
                <a:srgbClr val="FF0000"/>
              </a:solidFill>
              <a:effectLst>
                <a:outerShdw blurRad="38100" dist="38100" dir="2700000" algn="tl">
                  <a:srgbClr val="000000"/>
                </a:outerShdw>
              </a:effectLst>
            </a:endParaRPr>
          </a:p>
          <a:p>
            <a:pPr marL="365760" indent="-255905" algn="ctr" eaLnBrk="1" fontAlgn="auto" hangingPunct="1">
              <a:spcAft>
                <a:spcPts val="0"/>
              </a:spcAft>
              <a:buFontTx/>
              <a:buNone/>
              <a:defRPr/>
            </a:pPr>
            <a:endParaRPr lang="ro-RO" b="1" i="1" dirty="0" smtClean="0">
              <a:solidFill>
                <a:srgbClr val="FF0000"/>
              </a:solidFill>
              <a:effectLst>
                <a:outerShdw blurRad="38100" dist="38100" dir="2700000" algn="tl">
                  <a:srgbClr val="000000"/>
                </a:outerShdw>
              </a:effectLst>
            </a:endParaRPr>
          </a:p>
          <a:p>
            <a:pPr marL="365760" indent="-255905" algn="ctr" eaLnBrk="1" fontAlgn="auto" hangingPunct="1">
              <a:spcAft>
                <a:spcPts val="0"/>
              </a:spcAft>
              <a:buFontTx/>
              <a:buNone/>
              <a:defRPr/>
            </a:pPr>
            <a:r>
              <a:rPr lang="en-US" b="1" i="1" dirty="0" smtClean="0">
                <a:solidFill>
                  <a:srgbClr val="FF0000"/>
                </a:solidFill>
                <a:effectLst>
                  <a:outerShdw blurRad="38100" dist="38100" dir="2700000" algn="tl">
                    <a:srgbClr val="000000"/>
                  </a:outerShdw>
                </a:effectLst>
              </a:rPr>
              <a:t>  </a:t>
            </a:r>
            <a:endParaRPr lang="ro-RO" b="1" i="1" dirty="0" smtClean="0">
              <a:solidFill>
                <a:srgbClr val="FF0000"/>
              </a:solidFill>
              <a:effectLst>
                <a:outerShdw blurRad="38100" dist="38100" dir="2700000" algn="tl">
                  <a:srgbClr val="000000"/>
                </a:outerShdw>
              </a:effectLst>
            </a:endParaRPr>
          </a:p>
          <a:p>
            <a:pPr marL="365760" indent="-255905" algn="ctr" eaLnBrk="1" fontAlgn="auto" hangingPunct="1">
              <a:spcAft>
                <a:spcPts val="0"/>
              </a:spcAft>
              <a:buFontTx/>
              <a:buNone/>
              <a:defRPr/>
            </a:pPr>
            <a:r>
              <a:rPr lang="ro-RO" b="1" i="1" dirty="0" smtClean="0">
                <a:solidFill>
                  <a:srgbClr val="FF6600"/>
                </a:solidFill>
                <a:effectLst>
                  <a:outerShdw blurRad="38100" dist="38100" dir="2700000" algn="tl">
                    <a:srgbClr val="000000"/>
                  </a:outerShdw>
                </a:effectLst>
              </a:rPr>
              <a:t>Dacă vrei să fie mai multă </a:t>
            </a:r>
            <a:r>
              <a:rPr lang="en-US" b="1" i="1" dirty="0" smtClean="0">
                <a:solidFill>
                  <a:srgbClr val="FF6600"/>
                </a:solidFill>
                <a:effectLst>
                  <a:outerShdw blurRad="38100" dist="38100" dir="2700000" algn="tl">
                    <a:srgbClr val="000000"/>
                  </a:outerShdw>
                </a:effectLst>
              </a:rPr>
              <a:t>       </a:t>
            </a:r>
            <a:endParaRPr lang="en-US" b="1" i="1" dirty="0" smtClean="0">
              <a:solidFill>
                <a:srgbClr val="FF6600"/>
              </a:solidFill>
              <a:effectLst>
                <a:outerShdw blurRad="38100" dist="38100" dir="2700000" algn="tl">
                  <a:srgbClr val="000000"/>
                </a:outerShdw>
              </a:effectLst>
            </a:endParaRPr>
          </a:p>
          <a:p>
            <a:pPr marL="365760" indent="-255905" algn="ctr" eaLnBrk="1" fontAlgn="auto" hangingPunct="1">
              <a:spcAft>
                <a:spcPts val="0"/>
              </a:spcAft>
              <a:buFontTx/>
              <a:buNone/>
              <a:defRPr/>
            </a:pPr>
            <a:r>
              <a:rPr lang="en-US" b="1" i="1" dirty="0" smtClean="0">
                <a:solidFill>
                  <a:srgbClr val="FF6600"/>
                </a:solidFill>
                <a:effectLst>
                  <a:outerShdw blurRad="38100" dist="38100" dir="2700000" algn="tl">
                    <a:srgbClr val="000000"/>
                  </a:outerShdw>
                </a:effectLst>
              </a:rPr>
              <a:t>     </a:t>
            </a:r>
            <a:r>
              <a:rPr lang="ro-RO" b="1" i="1" dirty="0" smtClean="0">
                <a:solidFill>
                  <a:srgbClr val="FF6600"/>
                </a:solidFill>
                <a:effectLst>
                  <a:outerShdw blurRad="38100" dist="38100" dir="2700000" algn="tl">
                    <a:srgbClr val="000000"/>
                  </a:outerShdw>
                </a:effectLst>
              </a:rPr>
              <a:t>competitivitate în grupul tău, creează tu  competiţia…</a:t>
            </a:r>
            <a:endParaRPr lang="ro-RO" b="1" i="1" dirty="0" smtClean="0">
              <a:solidFill>
                <a:srgbClr val="FF6600"/>
              </a:solidFill>
              <a:effectLst>
                <a:outerShdw blurRad="38100" dist="38100" dir="2700000" algn="tl">
                  <a:srgbClr val="000000"/>
                </a:outerShdw>
              </a:effectLst>
            </a:endParaRPr>
          </a:p>
          <a:p>
            <a:pPr marL="365760" indent="-255905" algn="ctr" eaLnBrk="1" fontAlgn="auto" hangingPunct="1">
              <a:spcAft>
                <a:spcPts val="0"/>
              </a:spcAft>
              <a:buFontTx/>
              <a:buNone/>
              <a:defRPr/>
            </a:pPr>
            <a:endParaRPr lang="ro-RO" b="1" i="1" dirty="0" smtClean="0">
              <a:solidFill>
                <a:srgbClr val="FF6600"/>
              </a:solidFill>
              <a:effectLst>
                <a:outerShdw blurRad="38100" dist="38100" dir="2700000" algn="tl">
                  <a:srgbClr val="000000"/>
                </a:outerShdw>
              </a:effectLst>
            </a:endParaRPr>
          </a:p>
          <a:p>
            <a:pPr marL="365760" indent="-255905" algn="ctr" eaLnBrk="1" fontAlgn="auto" hangingPunct="1">
              <a:spcAft>
                <a:spcPts val="0"/>
              </a:spcAft>
              <a:buFontTx/>
              <a:buNone/>
              <a:defRPr/>
            </a:pPr>
            <a:r>
              <a:rPr lang="ro-RO" b="1" i="1" dirty="0" smtClean="0">
                <a:solidFill>
                  <a:srgbClr val="FF0000"/>
                </a:solidFill>
                <a:effectLst>
                  <a:outerShdw blurRad="38100" dist="38100" dir="2700000" algn="tl">
                    <a:srgbClr val="000000"/>
                  </a:outerShdw>
                </a:effectLst>
              </a:rPr>
              <a:t>Această relaţie se aplică la toate aspectele vieţii…</a:t>
            </a:r>
            <a:endParaRPr lang="ro-RO" b="1" i="1" dirty="0" smtClean="0">
              <a:solidFill>
                <a:srgbClr val="FF0000"/>
              </a:solidFill>
              <a:effectLst>
                <a:outerShdw blurRad="38100" dist="38100" dir="2700000" algn="tl">
                  <a:srgbClr val="000000"/>
                </a:outerShdw>
              </a:effectLst>
            </a:endParaRPr>
          </a:p>
          <a:p>
            <a:pPr marL="365760" indent="-255905" algn="ctr" eaLnBrk="1" fontAlgn="auto" hangingPunct="1">
              <a:spcAft>
                <a:spcPts val="0"/>
              </a:spcAft>
              <a:buFontTx/>
              <a:buNone/>
              <a:defRPr/>
            </a:pPr>
            <a:endParaRPr lang="ro-RO" b="1" i="1" dirty="0" smtClean="0">
              <a:solidFill>
                <a:srgbClr val="FF0000"/>
              </a:solidFill>
              <a:effectLst>
                <a:outerShdw blurRad="38100" dist="38100" dir="2700000" algn="tl">
                  <a:srgbClr val="000000"/>
                </a:outerShdw>
              </a:effectLst>
            </a:endParaRPr>
          </a:p>
          <a:p>
            <a:pPr marL="365760" indent="-255905" algn="ctr" eaLnBrk="1" fontAlgn="auto" hangingPunct="1">
              <a:spcAft>
                <a:spcPts val="0"/>
              </a:spcAft>
              <a:buFontTx/>
              <a:buNone/>
              <a:defRPr/>
            </a:pPr>
            <a:r>
              <a:rPr lang="ro-RO" b="1" i="1" dirty="0" smtClean="0">
                <a:solidFill>
                  <a:srgbClr val="FF6600"/>
                </a:solidFill>
                <a:effectLst>
                  <a:outerShdw blurRad="38100" dist="38100" dir="2700000" algn="tl">
                    <a:srgbClr val="000000"/>
                  </a:outerShdw>
                </a:effectLst>
              </a:rPr>
              <a:t>Viaţa îţi va da înapoi </a:t>
            </a:r>
            <a:endParaRPr lang="ro-RO" b="1" i="1" dirty="0" smtClean="0">
              <a:solidFill>
                <a:srgbClr val="FF6600"/>
              </a:solidFill>
              <a:effectLst>
                <a:outerShdw blurRad="38100" dist="38100" dir="2700000" algn="tl">
                  <a:srgbClr val="000000"/>
                </a:outerShdw>
              </a:effectLst>
            </a:endParaRPr>
          </a:p>
          <a:p>
            <a:pPr marL="365760" indent="-255905" algn="ctr" eaLnBrk="1" fontAlgn="auto" hangingPunct="1">
              <a:spcAft>
                <a:spcPts val="0"/>
              </a:spcAft>
              <a:buFontTx/>
              <a:buNone/>
              <a:defRPr/>
            </a:pPr>
            <a:r>
              <a:rPr lang="ro-RO" b="1" i="1" dirty="0" smtClean="0">
                <a:solidFill>
                  <a:srgbClr val="FF6600"/>
                </a:solidFill>
                <a:effectLst>
                  <a:outerShdw blurRad="38100" dist="38100" dir="2700000" algn="tl">
                    <a:srgbClr val="000000"/>
                  </a:outerShdw>
                </a:effectLst>
              </a:rPr>
              <a:t>exact</a:t>
            </a:r>
            <a:r>
              <a:rPr lang="ro-RO" b="1" dirty="0" smtClean="0">
                <a:solidFill>
                  <a:srgbClr val="FF6600"/>
                </a:solidFill>
                <a:effectLst>
                  <a:outerShdw blurRad="38100" dist="38100" dir="2700000" algn="tl">
                    <a:srgbClr val="000000"/>
                  </a:outerShdw>
                </a:effectLst>
              </a:rPr>
              <a:t> </a:t>
            </a:r>
            <a:r>
              <a:rPr lang="ro-RO" b="1" i="1" dirty="0" smtClean="0">
                <a:solidFill>
                  <a:srgbClr val="FF6600"/>
                </a:solidFill>
                <a:effectLst>
                  <a:outerShdw blurRad="38100" dist="38100" dir="2700000" algn="tl">
                    <a:srgbClr val="000000"/>
                  </a:outerShdw>
                </a:effectLst>
              </a:rPr>
              <a:t>ce i-ai oferit tu</a:t>
            </a:r>
            <a:endParaRPr lang="en-US" b="1" i="1" dirty="0" smtClean="0">
              <a:solidFill>
                <a:srgbClr val="FF6600"/>
              </a:solidFill>
              <a:effectLst>
                <a:outerShdw blurRad="38100" dist="38100" dir="2700000" algn="tl">
                  <a:srgbClr val="000000"/>
                </a:outerShdw>
              </a:effectLst>
            </a:endParaRPr>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xEl>
                                              <p:pRg st="2" end="2"/>
                                            </p:txEl>
                                          </p:spTgt>
                                        </p:tgtEl>
                                        <p:attrNameLst>
                                          <p:attrName>style.visibility</p:attrName>
                                        </p:attrNameLst>
                                      </p:cBhvr>
                                      <p:to>
                                        <p:strVal val="visible"/>
                                      </p:to>
                                    </p:set>
                                    <p:animEffect transition="in" filter="fade">
                                      <p:cBhvr>
                                        <p:cTn id="7" dur="1000">
                                          <p:stCondLst>
                                            <p:cond delay="0"/>
                                          </p:stCondLst>
                                        </p:cTn>
                                        <p:tgtEl>
                                          <p:spTgt spid="389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7">
                                            <p:txEl>
                                              <p:pRg st="3" end="3"/>
                                            </p:txEl>
                                          </p:spTgt>
                                        </p:tgtEl>
                                        <p:attrNameLst>
                                          <p:attrName>style.visibility</p:attrName>
                                        </p:attrNameLst>
                                      </p:cBhvr>
                                      <p:to>
                                        <p:strVal val="visible"/>
                                      </p:to>
                                    </p:set>
                                    <p:animEffect transition="in" filter="fade">
                                      <p:cBhvr>
                                        <p:cTn id="12" dur="1000">
                                          <p:stCondLst>
                                            <p:cond delay="0"/>
                                          </p:stCondLst>
                                        </p:cTn>
                                        <p:tgtEl>
                                          <p:spTgt spid="3891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917">
                                            <p:txEl>
                                              <p:pRg st="4" end="4"/>
                                            </p:txEl>
                                          </p:spTgt>
                                        </p:tgtEl>
                                        <p:attrNameLst>
                                          <p:attrName>style.visibility</p:attrName>
                                        </p:attrNameLst>
                                      </p:cBhvr>
                                      <p:to>
                                        <p:strVal val="visible"/>
                                      </p:to>
                                    </p:set>
                                    <p:animEffect transition="in" filter="fade">
                                      <p:cBhvr>
                                        <p:cTn id="17" dur="1000">
                                          <p:stCondLst>
                                            <p:cond delay="0"/>
                                          </p:stCondLst>
                                        </p:cTn>
                                        <p:tgtEl>
                                          <p:spTgt spid="389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917">
                                            <p:txEl>
                                              <p:pRg st="6" end="6"/>
                                            </p:txEl>
                                          </p:spTgt>
                                        </p:tgtEl>
                                        <p:attrNameLst>
                                          <p:attrName>style.visibility</p:attrName>
                                        </p:attrNameLst>
                                      </p:cBhvr>
                                      <p:to>
                                        <p:strVal val="visible"/>
                                      </p:to>
                                    </p:set>
                                    <p:animEffect transition="in" filter="fade">
                                      <p:cBhvr>
                                        <p:cTn id="22" dur="1000">
                                          <p:stCondLst>
                                            <p:cond delay="0"/>
                                          </p:stCondLst>
                                        </p:cTn>
                                        <p:tgtEl>
                                          <p:spTgt spid="3891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917">
                                            <p:txEl>
                                              <p:pRg st="8" end="8"/>
                                            </p:txEl>
                                          </p:spTgt>
                                        </p:tgtEl>
                                        <p:attrNameLst>
                                          <p:attrName>style.visibility</p:attrName>
                                        </p:attrNameLst>
                                      </p:cBhvr>
                                      <p:to>
                                        <p:strVal val="visible"/>
                                      </p:to>
                                    </p:set>
                                    <p:animEffect transition="in" filter="fade">
                                      <p:cBhvr>
                                        <p:cTn id="27" dur="1000">
                                          <p:stCondLst>
                                            <p:cond delay="0"/>
                                          </p:stCondLst>
                                        </p:cTn>
                                        <p:tgtEl>
                                          <p:spTgt spid="3891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917">
                                            <p:txEl>
                                              <p:pRg st="9" end="9"/>
                                            </p:txEl>
                                          </p:spTgt>
                                        </p:tgtEl>
                                        <p:attrNameLst>
                                          <p:attrName>style.visibility</p:attrName>
                                        </p:attrNameLst>
                                      </p:cBhvr>
                                      <p:to>
                                        <p:strVal val="visible"/>
                                      </p:to>
                                    </p:set>
                                    <p:animEffect transition="in" filter="fade">
                                      <p:cBhvr>
                                        <p:cTn id="32" dur="1000">
                                          <p:stCondLst>
                                            <p:cond delay="0"/>
                                          </p:stCondLst>
                                        </p:cTn>
                                        <p:tgtEl>
                                          <p:spTgt spid="389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3" descr="http://www.roxanagoblen.go.ro/poze/lacramioare.JPG"/>
          <p:cNvPicPr>
            <a:picLocks noChangeAspect="1" noChangeArrowheads="1"/>
          </p:cNvPicPr>
          <p:nvPr/>
        </p:nvPicPr>
        <p:blipFill>
          <a:blip r:embed="rId1" cstate="print"/>
          <a:srcRect/>
          <a:stretch>
            <a:fillRect/>
          </a:stretch>
        </p:blipFill>
        <p:spPr bwMode="auto">
          <a:xfrm>
            <a:off x="914400" y="914400"/>
            <a:ext cx="2955925" cy="1905000"/>
          </a:xfrm>
          <a:prstGeom prst="rect">
            <a:avLst/>
          </a:prstGeom>
          <a:noFill/>
          <a:ln w="9525">
            <a:noFill/>
            <a:miter lim="800000"/>
            <a:headEnd/>
            <a:tailEnd/>
          </a:ln>
        </p:spPr>
      </p:pic>
      <p:sp>
        <p:nvSpPr>
          <p:cNvPr id="10" name="Rectangle 9"/>
          <p:cNvSpPr/>
          <p:nvPr/>
        </p:nvSpPr>
        <p:spPr>
          <a:xfrm>
            <a:off x="1752600" y="4495800"/>
            <a:ext cx="6096000" cy="11430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ro-RO" sz="5400" dirty="0"/>
              <a:t>Vă așteptăm ! </a:t>
            </a:r>
            <a:endParaRPr lang="en-US" sz="5400" dirty="0"/>
          </a:p>
        </p:txBody>
      </p:sp>
      <p:sp>
        <p:nvSpPr>
          <p:cNvPr id="2" name="Text Box 1"/>
          <p:cNvSpPr txBox="1"/>
          <p:nvPr/>
        </p:nvSpPr>
        <p:spPr>
          <a:xfrm>
            <a:off x="4064000" y="913765"/>
            <a:ext cx="4597400" cy="1911350"/>
          </a:xfrm>
          <a:prstGeom prst="rect">
            <a:avLst/>
          </a:prstGeom>
        </p:spPr>
        <p:txBody>
          <a:bodyPr wrap="square">
            <a:noAutofit/>
          </a:bodyPr>
          <a:p>
            <a:pPr algn="ctr" defTabSz="266700">
              <a:lnSpc>
                <a:spcPct val="113000"/>
              </a:lnSpc>
            </a:pPr>
            <a:r>
              <a:rPr sz="1600" b="1" i="1">
                <a:latin typeface="Lucida Console" panose="020B0609040504020204"/>
                <a:ea typeface="Calibri" panose="020F0502020204030204"/>
              </a:rPr>
              <a:t>Şcoala Profesională CIOBANU</a:t>
            </a:r>
            <a:endParaRPr sz="1600" b="1" i="1">
              <a:latin typeface="Lucida Console" panose="020B0609040504020204"/>
              <a:ea typeface="Calibri" panose="020F0502020204030204"/>
            </a:endParaRPr>
          </a:p>
          <a:p>
            <a:pPr algn="ctr" defTabSz="266700">
              <a:lnSpc>
                <a:spcPct val="113000"/>
              </a:lnSpc>
            </a:pPr>
            <a:r>
              <a:rPr sz="1600" b="1" i="1">
                <a:latin typeface="Lucida Handwriting" panose="03010101010101010101"/>
                <a:ea typeface="Calibri" panose="020F0502020204030204"/>
              </a:rPr>
              <a:t>Str. Eroilor, nr. 95 Localitatea Ciobanu </a:t>
            </a:r>
            <a:endParaRPr sz="1600" b="1" i="1">
              <a:latin typeface="Lucida Handwriting" panose="03010101010101010101"/>
              <a:ea typeface="Calibri" panose="020F0502020204030204"/>
            </a:endParaRPr>
          </a:p>
          <a:p>
            <a:pPr algn="ctr" defTabSz="266700">
              <a:lnSpc>
                <a:spcPct val="113000"/>
              </a:lnSpc>
            </a:pPr>
            <a:r>
              <a:rPr sz="1600" b="1" i="1">
                <a:latin typeface="Lucida Handwriting" panose="03010101010101010101"/>
                <a:ea typeface="Calibri" panose="020F0502020204030204"/>
              </a:rPr>
              <a:t>Jude</a:t>
            </a:r>
            <a:r>
              <a:rPr sz="1600" b="1" i="1">
                <a:latin typeface="Lucida Console" panose="020B0609040504020204"/>
                <a:ea typeface="Calibri" panose="020F0502020204030204"/>
              </a:rPr>
              <a:t>ţ</a:t>
            </a:r>
            <a:r>
              <a:rPr sz="1600" b="1" i="1">
                <a:latin typeface="Lucida Handwriting" panose="03010101010101010101"/>
                <a:ea typeface="Calibri" panose="020F0502020204030204"/>
              </a:rPr>
              <a:t>ul Constan</a:t>
            </a:r>
            <a:r>
              <a:rPr sz="1600" b="1" i="1">
                <a:latin typeface="Lucida Console" panose="020B0609040504020204"/>
                <a:ea typeface="Calibri" panose="020F0502020204030204"/>
              </a:rPr>
              <a:t>ţ</a:t>
            </a:r>
            <a:r>
              <a:rPr sz="1600" b="1" i="1">
                <a:latin typeface="Lucida Handwriting" panose="03010101010101010101"/>
                <a:ea typeface="Calibri" panose="020F0502020204030204"/>
              </a:rPr>
              <a:t>a </a:t>
            </a:r>
            <a:endParaRPr sz="1600" b="1" i="1">
              <a:latin typeface="Lucida Handwriting" panose="03010101010101010101"/>
              <a:ea typeface="Calibri" panose="020F0502020204030204"/>
            </a:endParaRPr>
          </a:p>
          <a:p>
            <a:pPr algn="ctr" defTabSz="266700">
              <a:lnSpc>
                <a:spcPct val="113000"/>
              </a:lnSpc>
            </a:pPr>
            <a:r>
              <a:rPr sz="1600" b="1" i="1">
                <a:latin typeface="Lucida Handwriting" panose="03010101010101010101"/>
                <a:ea typeface="Calibri" panose="020F0502020204030204"/>
              </a:rPr>
              <a:t>Cod po</a:t>
            </a:r>
            <a:r>
              <a:rPr sz="1600" b="1" i="1">
                <a:latin typeface="Lucida Console" panose="020B0609040504020204"/>
                <a:ea typeface="Calibri" panose="020F0502020204030204"/>
              </a:rPr>
              <a:t>ş</a:t>
            </a:r>
            <a:r>
              <a:rPr sz="1600" b="1" i="1">
                <a:latin typeface="Lucida Handwriting" panose="03010101010101010101"/>
                <a:ea typeface="Calibri" panose="020F0502020204030204"/>
              </a:rPr>
              <a:t>tal 907055</a:t>
            </a:r>
            <a:endParaRPr sz="1600" b="1" i="1">
              <a:latin typeface="Lucida Handwriting" panose="03010101010101010101"/>
              <a:ea typeface="Calibri" panose="020F0502020204030204"/>
            </a:endParaRPr>
          </a:p>
          <a:p>
            <a:pPr algn="ctr" defTabSz="266700">
              <a:lnSpc>
                <a:spcPct val="113000"/>
              </a:lnSpc>
            </a:pPr>
            <a:r>
              <a:rPr sz="1600" b="1" i="1">
                <a:latin typeface="Lucida Handwriting" panose="03010101010101010101"/>
                <a:ea typeface="Calibri" panose="020F0502020204030204"/>
              </a:rPr>
              <a:t>Nr. tel. / fax: 0241874245</a:t>
            </a:r>
            <a:endParaRPr sz="1600" b="1" i="1">
              <a:latin typeface="Lucida Handwriting" panose="03010101010101010101"/>
              <a:ea typeface="Calibri" panose="020F0502020204030204"/>
            </a:endParaRPr>
          </a:p>
          <a:p>
            <a:pPr algn="ctr" defTabSz="266700">
              <a:lnSpc>
                <a:spcPct val="113000"/>
              </a:lnSpc>
            </a:pPr>
            <a:r>
              <a:rPr sz="1600" b="1" i="1">
                <a:latin typeface="Lucida Handwriting" panose="03010101010101010101"/>
                <a:ea typeface="Calibri" panose="020F0502020204030204"/>
              </a:rPr>
              <a:t>e-mail: ltciobanu@yahoo.ro</a:t>
            </a:r>
            <a:endParaRPr sz="1600" b="1" i="1">
              <a:latin typeface="Lucida Handwriting" panose="03010101010101010101"/>
              <a:ea typeface="Calibri" panose="020F0502020204030204"/>
            </a:endParaRPr>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endParaRPr lang="en-US"/>
          </a:p>
        </p:txBody>
      </p:sp>
      <p:sp>
        <p:nvSpPr>
          <p:cNvPr id="4" name="Rectangle 3"/>
          <p:cNvSpPr/>
          <p:nvPr/>
        </p:nvSpPr>
        <p:spPr>
          <a:xfrm>
            <a:off x="1447800" y="381000"/>
            <a:ext cx="6172200" cy="1200329"/>
          </a:xfrm>
          <a:prstGeom prst="rect">
            <a:avLst/>
          </a:prstGeom>
        </p:spPr>
        <p:txBody>
          <a:bodyPr>
            <a:prstTxWarp prst="textDeflate">
              <a:avLst/>
            </a:prstTxWarp>
            <a:spAutoFit/>
            <a:scene3d>
              <a:camera prst="orthographicFront"/>
              <a:lightRig rig="threePt" dir="t">
                <a:rot lat="0" lon="0" rev="7800000"/>
              </a:lightRig>
            </a:scene3d>
          </a:bodyPr>
          <a:lstStyle/>
          <a:p>
            <a:pPr algn="ctr" eaLnBrk="0" hangingPunct="0">
              <a:defRPr/>
            </a:pPr>
            <a:r>
              <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rPr>
              <a:t>ÎNCĂ NU AŢI LUAT O DECIZIE ?</a:t>
            </a:r>
            <a:endPar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endParaRPr>
          </a:p>
          <a:p>
            <a:pPr algn="ctr" eaLnBrk="0" hangingPunct="0">
              <a:defRPr/>
            </a:pPr>
            <a:r>
              <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rPr>
              <a:t>PE PORŢILE CĂREI ŞCOLI VA PĂŞI</a:t>
            </a:r>
            <a:endPar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endParaRPr>
          </a:p>
          <a:p>
            <a:pPr algn="ctr" eaLnBrk="0" hangingPunct="0">
              <a:defRPr/>
            </a:pPr>
            <a:r>
              <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rPr>
              <a:t> COPILUL </a:t>
            </a:r>
            <a:r>
              <a:rPr lang="ro-RO" sz="2400" b="1" i="1" kern="10" dirty="0">
                <a:ln w="9525">
                  <a:solidFill>
                    <a:srgbClr val="FFCC00"/>
                  </a:solidFill>
                  <a:bevel/>
                </a:ln>
                <a:solidFill>
                  <a:srgbClr val="FF0000"/>
                </a:solidFill>
                <a:latin typeface="Times New Roman" panose="02020603050405020304" pitchFamily="18" charset="0"/>
                <a:cs typeface="Times New Roman" panose="02020603050405020304" pitchFamily="18" charset="0"/>
              </a:rPr>
              <a:t>DUMNEAVOASTRĂ</a:t>
            </a:r>
            <a:r>
              <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rPr>
              <a:t> ÎN CLASA </a:t>
            </a:r>
            <a:endPar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endParaRPr>
          </a:p>
          <a:p>
            <a:pPr algn="ctr" eaLnBrk="0" hangingPunct="0">
              <a:defRPr/>
            </a:pPr>
            <a:r>
              <a:rPr lang="ro-RO" sz="2400" b="1" i="1" kern="10" dirty="0">
                <a:ln w="9525">
                  <a:solidFill>
                    <a:srgbClr val="FFCC00"/>
                  </a:solidFill>
                  <a:round/>
                </a:ln>
                <a:solidFill>
                  <a:srgbClr val="FF0000"/>
                </a:solidFill>
                <a:latin typeface="Times New Roman" panose="02020603050405020304" pitchFamily="18" charset="0"/>
                <a:cs typeface="Times New Roman" panose="02020603050405020304" pitchFamily="18" charset="0"/>
              </a:rPr>
              <a:t>a IX-a </a:t>
            </a:r>
            <a:endParaRPr lang="ro-RO" sz="2400" i="1" dirty="0">
              <a:latin typeface="Times New Roman" panose="02020603050405020304" pitchFamily="18" charset="0"/>
              <a:cs typeface="Times New Roman" panose="02020603050405020304" pitchFamily="18" charset="0"/>
            </a:endParaRPr>
          </a:p>
        </p:txBody>
      </p:sp>
      <p:sp>
        <p:nvSpPr>
          <p:cNvPr id="5" name="Rectangle 4"/>
          <p:cNvSpPr/>
          <p:nvPr/>
        </p:nvSpPr>
        <p:spPr>
          <a:xfrm>
            <a:off x="1447800" y="1676400"/>
            <a:ext cx="6172200" cy="645160"/>
          </a:xfrm>
          <a:prstGeom prst="rect">
            <a:avLst/>
          </a:prstGeom>
        </p:spPr>
        <p:txBody>
          <a:bodyPr>
            <a:spAutoFit/>
          </a:bodyPr>
          <a:lstStyle/>
          <a:p>
            <a:pPr algn="ctr" eaLnBrk="0" hangingPunct="0">
              <a:defRPr/>
            </a:pPr>
            <a:r>
              <a:rPr lang="ro-RO" b="1" i="1" kern="10" dirty="0">
                <a:ln w="12700">
                  <a:solidFill>
                    <a:srgbClr val="FF6600"/>
                  </a:solidFill>
                  <a:round/>
                </a:ln>
                <a:solidFill>
                  <a:srgbClr val="FF3399"/>
                </a:solidFill>
                <a:effectLst>
                  <a:outerShdw dist="45791" dir="2021404" algn="ctr" rotWithShape="0">
                    <a:srgbClr val="808080">
                      <a:alpha val="79999"/>
                    </a:srgbClr>
                  </a:outerShdw>
                </a:effectLst>
                <a:latin typeface="Iskoola Pota" pitchFamily="18" charset="0"/>
                <a:cs typeface="Iskoola Pota" pitchFamily="18" charset="0"/>
              </a:rPr>
              <a:t>ÎL AŞTEAPTĂM  CU  DRAG  LA  ȘCOALA PROFESIONALĂ  CIOBANU!</a:t>
            </a:r>
            <a:endParaRPr lang="ro-RO" b="1" i="1" kern="10" dirty="0">
              <a:ln w="12700">
                <a:solidFill>
                  <a:srgbClr val="FF6600"/>
                </a:solidFill>
                <a:round/>
              </a:ln>
              <a:solidFill>
                <a:srgbClr val="FF3399"/>
              </a:solidFill>
              <a:effectLst>
                <a:outerShdw dist="45791" dir="2021404" algn="ctr" rotWithShape="0">
                  <a:srgbClr val="808080">
                    <a:alpha val="79999"/>
                  </a:srgbClr>
                </a:outerShdw>
              </a:effectLst>
              <a:latin typeface="Iskoola Pota" pitchFamily="18" charset="0"/>
              <a:cs typeface="Iskoola Pota" pitchFamily="18" charset="0"/>
            </a:endParaRPr>
          </a:p>
        </p:txBody>
      </p:sp>
      <p:pic>
        <p:nvPicPr>
          <p:cNvPr id="9220" name="Picture 10" descr="DSCI0001.JPG"/>
          <p:cNvPicPr>
            <a:picLocks noChangeAspect="1"/>
          </p:cNvPicPr>
          <p:nvPr/>
        </p:nvPicPr>
        <p:blipFill>
          <a:blip r:embed="rId1" cstate="print"/>
          <a:srcRect/>
          <a:stretch>
            <a:fillRect/>
          </a:stretch>
        </p:blipFill>
        <p:spPr bwMode="auto">
          <a:xfrm rot="-799769">
            <a:off x="545148" y="3189923"/>
            <a:ext cx="3506787" cy="2492375"/>
          </a:xfrm>
          <a:prstGeom prst="rect">
            <a:avLst/>
          </a:prstGeom>
          <a:noFill/>
          <a:ln w="9525">
            <a:noFill/>
            <a:miter lim="800000"/>
            <a:headEnd/>
            <a:tailEnd/>
          </a:ln>
        </p:spPr>
      </p:pic>
      <p:pic>
        <p:nvPicPr>
          <p:cNvPr id="2" name="Content Placeholder 1"/>
          <p:cNvPicPr>
            <a:picLocks noChangeAspect="1"/>
          </p:cNvPicPr>
          <p:nvPr>
            <p:ph idx="1"/>
          </p:nvPr>
        </p:nvPicPr>
        <p:blipFill>
          <a:blip r:embed="rId2"/>
          <a:stretch>
            <a:fillRect/>
          </a:stretch>
        </p:blipFill>
        <p:spPr>
          <a:xfrm rot="1200000">
            <a:off x="4782185" y="3161030"/>
            <a:ext cx="3774440" cy="2522220"/>
          </a:xfrm>
          <a:prstGeom prst="rect">
            <a:avLst/>
          </a:prstGeom>
        </p:spPr>
      </p:pic>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 fill="hold"/>
                                        <p:tgtEl>
                                          <p:spTgt spid="9220"/>
                                        </p:tgtEl>
                                        <p:attrNameLst>
                                          <p:attrName>ppt_x</p:attrName>
                                        </p:attrNameLst>
                                      </p:cBhvr>
                                      <p:tavLst>
                                        <p:tav tm="0">
                                          <p:val>
                                            <p:strVal val="#ppt_x"/>
                                          </p:val>
                                        </p:tav>
                                        <p:tav tm="100000">
                                          <p:val>
                                            <p:strVal val="#ppt_x"/>
                                          </p:val>
                                        </p:tav>
                                      </p:tavLst>
                                    </p:anim>
                                    <p:anim calcmode="lin" valueType="num">
                                      <p:cBhvr additive="base">
                                        <p:cTn id="13"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990600" y="1371600"/>
            <a:ext cx="7924800" cy="5257800"/>
          </a:xfrm>
          <a:blipFill dpi="0" rotWithShape="1">
            <a:blip r:embed="rId1" cstate="print">
              <a:alphaModFix amt="19000"/>
            </a:blip>
            <a:srcRect/>
            <a:tile tx="0" ty="0" sx="100000" sy="100000" flip="none" algn="tl"/>
          </a:blipFill>
        </p:spPr>
        <p:txBody>
          <a:bodyPr rtlCol="0">
            <a:normAutofit fontScale="92500" lnSpcReduction="20000"/>
          </a:bodyPr>
          <a:lstStyle/>
          <a:p>
            <a:pPr marL="365760" indent="-283210" algn="just" eaLnBrk="1" fontAlgn="auto" hangingPunct="1">
              <a:spcAft>
                <a:spcPts val="0"/>
              </a:spcAft>
              <a:buFontTx/>
              <a:buNone/>
              <a:defRPr/>
            </a:pPr>
            <a:r>
              <a:rPr lang="ro-RO" sz="1200" dirty="0" smtClean="0"/>
              <a:t>		</a:t>
            </a:r>
            <a:r>
              <a:rPr lang="ro-RO" sz="1600" dirty="0" smtClean="0">
                <a:latin typeface="Californian FB" panose="0207040306080B030204" pitchFamily="18" charset="0"/>
              </a:rPr>
              <a:t>În vremuri demult trecute,  cam pe la 1855 a luat ființă prima școală în Ciobanu într-o casă din apropierea Bisericii , unde copii învățau carte îndrumați de Preotul satului, iar pe la  1881 s-a construit prima </a:t>
            </a:r>
            <a:r>
              <a:rPr lang="ro-RO" sz="1600" dirty="0" err="1" smtClean="0">
                <a:latin typeface="Californian FB" panose="0207040306080B030204" pitchFamily="18" charset="0"/>
              </a:rPr>
              <a:t>clădie-școală</a:t>
            </a:r>
            <a:r>
              <a:rPr lang="ro-RO" sz="1600" dirty="0" smtClean="0">
                <a:latin typeface="Californian FB" panose="0207040306080B030204" pitchFamily="18" charset="0"/>
              </a:rPr>
              <a:t> , și în 1884 s-a mai adăugat un corp de clădire, învățator fiind Gheorghe Eftușescu. Actuala clădire a fost ridicată în 1965 și reabilitată în 2000-2001 la care s-a adăugat în 2004 o frumoasă și modernă sală de sport, cu vestiare, sală de tenis și  peluză cu tribună. Dar anul acesta de grație 2011 se vor temina lucrările la Stadion cu 200 locuri la peluză , gazon , vestiare , apă curentă.</a:t>
            </a:r>
            <a:endParaRPr lang="ro-RO" sz="1600" dirty="0" smtClean="0">
              <a:latin typeface="Californian FB" panose="0207040306080B030204" pitchFamily="18" charset="0"/>
            </a:endParaRPr>
          </a:p>
          <a:p>
            <a:pPr algn="just" eaLnBrk="1" fontAlgn="auto" hangingPunct="1">
              <a:spcAft>
                <a:spcPts val="0"/>
              </a:spcAft>
              <a:buFont typeface="Arial" panose="020B0604020202020204" pitchFamily="34" charset="0"/>
              <a:buNone/>
              <a:defRPr/>
            </a:pPr>
            <a:r>
              <a:rPr lang="ro-RO" sz="1600" dirty="0" smtClean="0">
                <a:latin typeface="Californian FB" panose="0207040306080B030204" pitchFamily="18" charset="0"/>
              </a:rPr>
              <a:t>		Până în 1981 era învățământ de 8 clase obligatorii, dar, după acest an, școala a funcționat cu învățământ obligatoriu de 10 clase până în 1990, când s-a desființat .Din anul 1999 se înființează Școala de ucenici cu calificarea mecanic –vulcanizator,care funcționează  până în 2003, când se transformă în Școală de arte și meserii, care și ea se transformă în Liceu </a:t>
            </a:r>
            <a:r>
              <a:rPr lang="ro-RO" sz="1600" dirty="0">
                <a:latin typeface="Californian FB" panose="0207040306080B030204" pitchFamily="18" charset="0"/>
              </a:rPr>
              <a:t>T</a:t>
            </a:r>
            <a:r>
              <a:rPr lang="ro-RO" sz="1600" dirty="0" smtClean="0">
                <a:latin typeface="Californian FB" panose="0207040306080B030204" pitchFamily="18" charset="0"/>
              </a:rPr>
              <a:t>ehnic</a:t>
            </a:r>
            <a:r>
              <a:rPr lang="en-US" sz="1600" dirty="0" smtClean="0">
                <a:latin typeface="Californian FB" panose="0207040306080B030204" pitchFamily="18" charset="0"/>
              </a:rPr>
              <a:t> </a:t>
            </a:r>
            <a:r>
              <a:rPr lang="ro-RO" sz="1600" dirty="0" smtClean="0">
                <a:latin typeface="Californian FB" panose="0207040306080B030204" pitchFamily="18" charset="0"/>
              </a:rPr>
              <a:t>în 2009</a:t>
            </a:r>
            <a:r>
              <a:rPr lang="en-US" sz="1600" dirty="0" smtClean="0">
                <a:latin typeface="Californian FB" panose="0207040306080B030204" pitchFamily="18" charset="0"/>
              </a:rPr>
              <a:t> </a:t>
            </a:r>
            <a:r>
              <a:rPr lang="ro-RO" sz="1600" dirty="0">
                <a:latin typeface="Californian FB" panose="0207040306080B030204" pitchFamily="18" charset="0"/>
              </a:rPr>
              <a:t>și Liceu Tehnologic în 2011 având </a:t>
            </a:r>
            <a:r>
              <a:rPr lang="ro-RO" sz="1600" dirty="0" smtClean="0">
                <a:latin typeface="Californian FB" panose="0207040306080B030204" pitchFamily="18" charset="0"/>
              </a:rPr>
              <a:t>calificări diferite : lucrător în tricotaje și confecții, lucrător în mecanica de motoare, lucrător în comerț, mecanic auto, lucrător în structuri pentru construcții, lucrăror finisor pentru construcții, comerciant –</a:t>
            </a:r>
            <a:r>
              <a:rPr lang="ro-RO" sz="1600" dirty="0" err="1" smtClean="0">
                <a:latin typeface="Californian FB" panose="0207040306080B030204" pitchFamily="18" charset="0"/>
              </a:rPr>
              <a:t>vânzator</a:t>
            </a:r>
            <a:r>
              <a:rPr lang="ro-RO" sz="1600" dirty="0" smtClean="0">
                <a:latin typeface="Californian FB" panose="0207040306080B030204" pitchFamily="18" charset="0"/>
              </a:rPr>
              <a:t>, </a:t>
            </a:r>
            <a:r>
              <a:rPr lang="en-US" sz="1600" dirty="0" err="1" smtClean="0">
                <a:latin typeface="Californian FB" panose="0207040306080B030204" pitchFamily="18" charset="0"/>
              </a:rPr>
              <a:t>tehnician</a:t>
            </a:r>
            <a:r>
              <a:rPr lang="en-US" sz="1600" dirty="0" smtClean="0">
                <a:latin typeface="Californian FB" panose="0207040306080B030204" pitchFamily="18" charset="0"/>
              </a:rPr>
              <a:t> </a:t>
            </a:r>
            <a:r>
              <a:rPr lang="ro-RO" sz="1600" dirty="0" smtClean="0">
                <a:latin typeface="Californian FB" panose="0207040306080B030204" pitchFamily="18" charset="0"/>
              </a:rPr>
              <a:t>în</a:t>
            </a:r>
            <a:r>
              <a:rPr lang="en-US" sz="1600" dirty="0" smtClean="0">
                <a:latin typeface="Californian FB" panose="0207040306080B030204" pitchFamily="18" charset="0"/>
              </a:rPr>
              <a:t> </a:t>
            </a:r>
            <a:r>
              <a:rPr lang="en-US" sz="1600" dirty="0" err="1" smtClean="0">
                <a:latin typeface="Californian FB" panose="0207040306080B030204" pitchFamily="18" charset="0"/>
              </a:rPr>
              <a:t>construc</a:t>
            </a:r>
            <a:r>
              <a:rPr lang="ro-RO" sz="1600" dirty="0" smtClean="0">
                <a:latin typeface="Californian FB" panose="0207040306080B030204" pitchFamily="18" charset="0"/>
              </a:rPr>
              <a:t>ții</a:t>
            </a:r>
            <a:r>
              <a:rPr lang="en-US" sz="1600" dirty="0" smtClean="0">
                <a:latin typeface="Californian FB" panose="0207040306080B030204" pitchFamily="18" charset="0"/>
              </a:rPr>
              <a:t> </a:t>
            </a:r>
            <a:r>
              <a:rPr lang="ro-RO" sz="1600" dirty="0" smtClean="0">
                <a:latin typeface="Californian FB" panose="0207040306080B030204" pitchFamily="18" charset="0"/>
              </a:rPr>
              <a:t>și</a:t>
            </a:r>
            <a:r>
              <a:rPr lang="en-US" sz="1600" dirty="0" smtClean="0">
                <a:latin typeface="Californian FB" panose="0207040306080B030204" pitchFamily="18" charset="0"/>
              </a:rPr>
              <a:t> </a:t>
            </a:r>
            <a:r>
              <a:rPr lang="en-US" sz="1600" dirty="0" err="1" smtClean="0">
                <a:latin typeface="Californian FB" panose="0207040306080B030204" pitchFamily="18" charset="0"/>
              </a:rPr>
              <a:t>lucr</a:t>
            </a:r>
            <a:r>
              <a:rPr lang="ro-RO" sz="1600" dirty="0" smtClean="0">
                <a:latin typeface="Californian FB" panose="0207040306080B030204" pitchFamily="18" charset="0"/>
              </a:rPr>
              <a:t>ă</a:t>
            </a:r>
            <a:r>
              <a:rPr lang="en-US" sz="1600" dirty="0" err="1" smtClean="0">
                <a:latin typeface="Californian FB" panose="0207040306080B030204" pitchFamily="18" charset="0"/>
              </a:rPr>
              <a:t>ri</a:t>
            </a:r>
            <a:r>
              <a:rPr lang="en-US" sz="1600" dirty="0" smtClean="0">
                <a:latin typeface="Californian FB" panose="0207040306080B030204" pitchFamily="18" charset="0"/>
              </a:rPr>
              <a:t> </a:t>
            </a:r>
            <a:r>
              <a:rPr lang="en-US" sz="1600" dirty="0" err="1" smtClean="0">
                <a:latin typeface="Californian FB" panose="0207040306080B030204" pitchFamily="18" charset="0"/>
              </a:rPr>
              <a:t>publice</a:t>
            </a:r>
            <a:r>
              <a:rPr lang="ro-RO" sz="1600" dirty="0" smtClean="0">
                <a:latin typeface="Californian FB" panose="0207040306080B030204" pitchFamily="18" charset="0"/>
              </a:rPr>
              <a:t> și zugrav , </a:t>
            </a:r>
            <a:r>
              <a:rPr lang="ro-RO" sz="1600" dirty="0" err="1" smtClean="0">
                <a:latin typeface="Californian FB" panose="0207040306080B030204" pitchFamily="18" charset="0"/>
              </a:rPr>
              <a:t>ipsosar</a:t>
            </a:r>
            <a:r>
              <a:rPr lang="ro-RO" sz="1600" dirty="0" smtClean="0">
                <a:latin typeface="Californian FB" panose="0207040306080B030204" pitchFamily="18" charset="0"/>
              </a:rPr>
              <a:t>, vopsitor, tapetar.</a:t>
            </a:r>
            <a:endParaRPr lang="ro-RO" sz="1600" dirty="0" smtClean="0">
              <a:latin typeface="Californian FB" panose="0207040306080B030204" pitchFamily="18" charset="0"/>
            </a:endParaRPr>
          </a:p>
          <a:p>
            <a:pPr marL="365760" indent="-283210" algn="just" eaLnBrk="1" fontAlgn="auto" hangingPunct="1">
              <a:spcAft>
                <a:spcPts val="0"/>
              </a:spcAft>
              <a:buFontTx/>
              <a:buNone/>
              <a:defRPr/>
            </a:pPr>
            <a:r>
              <a:rPr lang="ro-RO" sz="1600" dirty="0">
                <a:latin typeface="Californian FB" panose="0207040306080B030204" pitchFamily="18" charset="0"/>
              </a:rPr>
              <a:t>	</a:t>
            </a:r>
            <a:r>
              <a:rPr lang="ro-RO" sz="1600" dirty="0" smtClean="0">
                <a:latin typeface="Californian FB" panose="0207040306080B030204" pitchFamily="18" charset="0"/>
              </a:rPr>
              <a:t>	Școlii, personalitate i-o dau tinerii care-și pun în balanță propriul destin, dar și dascălii, oameni deosebiți care-i conduc prin labirintul cunoașterii cu dăruire și pasiune.</a:t>
            </a:r>
            <a:endParaRPr lang="ro-RO" sz="1600" dirty="0" smtClean="0">
              <a:latin typeface="Californian FB" panose="0207040306080B030204" pitchFamily="18" charset="0"/>
            </a:endParaRPr>
          </a:p>
          <a:p>
            <a:pPr marL="365760" indent="-283210" algn="just" eaLnBrk="1" fontAlgn="auto" hangingPunct="1">
              <a:spcAft>
                <a:spcPts val="0"/>
              </a:spcAft>
              <a:buFontTx/>
              <a:buNone/>
              <a:defRPr/>
            </a:pPr>
            <a:r>
              <a:rPr lang="ro-RO" sz="1600" dirty="0" smtClean="0">
                <a:latin typeface="Californian FB" panose="0207040306080B030204" pitchFamily="18" charset="0"/>
              </a:rPr>
              <a:t>		Se urcă din treaptă în treaptă optându-se în final pentru continuarea studiilor în învățământul postliceal și superior sau pentru inserția  activă în mediul social. În școala noastră se practică un învățământ care încurajeajă competența în scopul formării unui absolvent responsabil, autonom, capabil să-și aleagă cariera, dar și o cultură generală care să-l ajute la formarea personalității  și al orizontului cunoașterii.</a:t>
            </a:r>
            <a:endParaRPr lang="ro-RO" sz="1600" dirty="0" smtClean="0">
              <a:latin typeface="Californian FB" panose="0207040306080B030204" pitchFamily="18" charset="0"/>
            </a:endParaRPr>
          </a:p>
          <a:p>
            <a:pPr marL="365760" indent="-283210" algn="just" eaLnBrk="1" fontAlgn="auto" hangingPunct="1">
              <a:spcAft>
                <a:spcPts val="0"/>
              </a:spcAft>
              <a:buFontTx/>
              <a:buNone/>
              <a:defRPr/>
            </a:pPr>
            <a:r>
              <a:rPr lang="ro-RO" sz="1600" dirty="0">
                <a:latin typeface="Californian FB" panose="0207040306080B030204" pitchFamily="18" charset="0"/>
              </a:rPr>
              <a:t>	</a:t>
            </a:r>
            <a:r>
              <a:rPr lang="ro-RO" sz="1600" dirty="0" smtClean="0">
                <a:latin typeface="Californian FB" panose="0207040306080B030204" pitchFamily="18" charset="0"/>
              </a:rPr>
              <a:t>	În acest scop, în anul 2017 am obținut acreditarea pe nivel IV, respectiv III, în domeniul- Construcții, instalații și lucrări publice, specializarea - Tehnician în construcții și lucrări publice.</a:t>
            </a:r>
            <a:endParaRPr lang="ro-RO" sz="1600" dirty="0" smtClean="0">
              <a:latin typeface="Californian FB" panose="0207040306080B030204" pitchFamily="18" charset="0"/>
            </a:endParaRPr>
          </a:p>
          <a:p>
            <a:pPr marL="365760" indent="-283210" algn="just" eaLnBrk="1" fontAlgn="auto" hangingPunct="1">
              <a:spcAft>
                <a:spcPts val="0"/>
              </a:spcAft>
              <a:buFontTx/>
              <a:buNone/>
              <a:defRPr/>
            </a:pPr>
            <a:r>
              <a:rPr lang="ro-RO" sz="1600" dirty="0" smtClean="0">
                <a:latin typeface="Californian FB" panose="0207040306080B030204" pitchFamily="18" charset="0"/>
              </a:rPr>
              <a:t>		Din anul 2016 nivelul specializarea noastra este: zugrav, ipsosar, vopsitor, tapetar-calificare nivel III.</a:t>
            </a:r>
            <a:endParaRPr lang="ro-RO" sz="1600" dirty="0" smtClean="0">
              <a:latin typeface="Californian FB" panose="0207040306080B030204" pitchFamily="18" charset="0"/>
            </a:endParaRPr>
          </a:p>
          <a:p>
            <a:pPr marL="365760" indent="-283210" algn="just" eaLnBrk="1" fontAlgn="auto" hangingPunct="1">
              <a:spcAft>
                <a:spcPts val="0"/>
              </a:spcAft>
              <a:buFontTx/>
              <a:buNone/>
              <a:defRPr/>
            </a:pPr>
            <a:endParaRPr lang="ro-RO" sz="1600" dirty="0" smtClean="0">
              <a:latin typeface="Californian FB" panose="0207040306080B030204" pitchFamily="18" charset="0"/>
            </a:endParaRPr>
          </a:p>
          <a:p>
            <a:pPr marL="365760" indent="-283210" eaLnBrk="1" fontAlgn="auto" hangingPunct="1">
              <a:spcAft>
                <a:spcPts val="0"/>
              </a:spcAft>
              <a:buFont typeface="Wingdings 2" panose="05020102010507070707"/>
              <a:buChar char=""/>
              <a:defRPr/>
            </a:pPr>
            <a:endParaRPr lang="ro-RO" dirty="0" smtClean="0"/>
          </a:p>
        </p:txBody>
      </p:sp>
      <p:sp>
        <p:nvSpPr>
          <p:cNvPr id="12291" name="WordArt 2"/>
          <p:cNvSpPr>
            <a:spLocks noChangeArrowheads="1" noChangeShapeType="1" noTextEdit="1"/>
          </p:cNvSpPr>
          <p:nvPr/>
        </p:nvSpPr>
        <p:spPr bwMode="auto">
          <a:xfrm>
            <a:off x="533400" y="228600"/>
            <a:ext cx="5257800" cy="12192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ln>
                <a:solidFill>
                  <a:srgbClr val="33CCFF"/>
                </a:solidFill>
                <a:effectLst>
                  <a:outerShdw dist="125724" dir="18900000" algn="ctr" rotWithShape="0">
                    <a:srgbClr val="000099"/>
                  </a:outerShdw>
                </a:effectLst>
                <a:latin typeface="Harlow Solid Italic" panose="04030604020F02020D02"/>
              </a:rPr>
              <a:t>Cine suntem noi</a:t>
            </a:r>
            <a:endParaRPr lang="en-US" sz="3600" kern="10" spc="-360">
              <a:ln w="12700">
                <a:solidFill>
                  <a:srgbClr val="000099"/>
                </a:solidFill>
                <a:round/>
              </a:ln>
              <a:solidFill>
                <a:srgbClr val="33CCFF"/>
              </a:solidFill>
              <a:effectLst>
                <a:outerShdw dist="125724" dir="18900000" algn="ctr" rotWithShape="0">
                  <a:srgbClr val="000099"/>
                </a:outerShdw>
              </a:effectLst>
              <a:latin typeface="Harlow Solid Italic" panose="04030604020F02020D02"/>
            </a:endParaRPr>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229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4338">
                                            <p:bg/>
                                          </p:spTgt>
                                        </p:tgtEl>
                                        <p:attrNameLst>
                                          <p:attrName>style.visibility</p:attrName>
                                        </p:attrNameLst>
                                      </p:cBhvr>
                                      <p:to>
                                        <p:strVal val="visible"/>
                                      </p:to>
                                    </p:set>
                                    <p:animEffect transition="in" filter="checkerboard(across)">
                                      <p:cBhvr>
                                        <p:cTn id="11" dur="500"/>
                                        <p:tgtEl>
                                          <p:spTgt spid="14338">
                                            <p:bg/>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4338">
                                            <p:txEl>
                                              <p:pRg st="0" end="0"/>
                                            </p:txEl>
                                          </p:spTgt>
                                        </p:tgtEl>
                                        <p:attrNameLst>
                                          <p:attrName>style.visibility</p:attrName>
                                        </p:attrNameLst>
                                      </p:cBhvr>
                                      <p:to>
                                        <p:strVal val="visible"/>
                                      </p:to>
                                    </p:set>
                                    <p:animEffect transition="in" filter="checkerboard(across)">
                                      <p:cBhvr>
                                        <p:cTn id="16" dur="500"/>
                                        <p:tgtEl>
                                          <p:spTgt spid="1433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4338">
                                            <p:txEl>
                                              <p:pRg st="1" end="1"/>
                                            </p:txEl>
                                          </p:spTgt>
                                        </p:tgtEl>
                                        <p:attrNameLst>
                                          <p:attrName>style.visibility</p:attrName>
                                        </p:attrNameLst>
                                      </p:cBhvr>
                                      <p:to>
                                        <p:strVal val="visible"/>
                                      </p:to>
                                    </p:set>
                                    <p:animEffect transition="in" filter="checkerboard(across)">
                                      <p:cBhvr>
                                        <p:cTn id="21" dur="500"/>
                                        <p:tgtEl>
                                          <p:spTgt spid="1433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338">
                                            <p:txEl>
                                              <p:pRg st="2" end="2"/>
                                            </p:txEl>
                                          </p:spTgt>
                                        </p:tgtEl>
                                        <p:attrNameLst>
                                          <p:attrName>style.visibility</p:attrName>
                                        </p:attrNameLst>
                                      </p:cBhvr>
                                      <p:to>
                                        <p:strVal val="visible"/>
                                      </p:to>
                                    </p:set>
                                    <p:animEffect transition="in" filter="checkerboard(across)">
                                      <p:cBhvr>
                                        <p:cTn id="26" dur="500"/>
                                        <p:tgtEl>
                                          <p:spTgt spid="1433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4338">
                                            <p:txEl>
                                              <p:pRg st="3" end="3"/>
                                            </p:txEl>
                                          </p:spTgt>
                                        </p:tgtEl>
                                        <p:attrNameLst>
                                          <p:attrName>style.visibility</p:attrName>
                                        </p:attrNameLst>
                                      </p:cBhvr>
                                      <p:to>
                                        <p:strVal val="visible"/>
                                      </p:to>
                                    </p:set>
                                    <p:animEffect transition="in" filter="checkerboard(across)">
                                      <p:cBhvr>
                                        <p:cTn id="31" dur="500"/>
                                        <p:tgtEl>
                                          <p:spTgt spid="1433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4338">
                                            <p:txEl>
                                              <p:pRg st="4" end="4"/>
                                            </p:txEl>
                                          </p:spTgt>
                                        </p:tgtEl>
                                        <p:attrNameLst>
                                          <p:attrName>style.visibility</p:attrName>
                                        </p:attrNameLst>
                                      </p:cBhvr>
                                      <p:to>
                                        <p:strVal val="visible"/>
                                      </p:to>
                                    </p:set>
                                    <p:animEffect transition="in" filter="checkerboard(across)">
                                      <p:cBhvr>
                                        <p:cTn id="36" dur="500"/>
                                        <p:tgtEl>
                                          <p:spTgt spid="1433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4338">
                                            <p:txEl>
                                              <p:pRg st="5" end="5"/>
                                            </p:txEl>
                                          </p:spTgt>
                                        </p:tgtEl>
                                        <p:attrNameLst>
                                          <p:attrName>style.visibility</p:attrName>
                                        </p:attrNameLst>
                                      </p:cBhvr>
                                      <p:to>
                                        <p:strVal val="visible"/>
                                      </p:to>
                                    </p:set>
                                    <p:animEffect transition="in" filter="checkerboard(across)">
                                      <p:cBhvr>
                                        <p:cTn id="41" dur="500"/>
                                        <p:tgtEl>
                                          <p:spTgt spid="143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build="p"/>
      <p:bldP spid="1229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11" descr="scoalaciobanuimg"/>
          <p:cNvPicPr>
            <a:picLocks noChangeAspect="1" noChangeArrowheads="1"/>
          </p:cNvPicPr>
          <p:nvPr/>
        </p:nvPicPr>
        <p:blipFill>
          <a:blip r:embed="rId1" cstate="print"/>
          <a:srcRect/>
          <a:stretch>
            <a:fillRect/>
          </a:stretch>
        </p:blipFill>
        <p:spPr bwMode="auto">
          <a:xfrm rot="-1222693">
            <a:off x="1289050" y="2422525"/>
            <a:ext cx="3306763" cy="1870075"/>
          </a:xfrm>
          <a:prstGeom prst="rect">
            <a:avLst/>
          </a:prstGeom>
          <a:noFill/>
          <a:ln w="9525">
            <a:noFill/>
            <a:miter lim="800000"/>
            <a:headEnd/>
            <a:tailEnd/>
          </a:ln>
        </p:spPr>
      </p:pic>
      <p:sp>
        <p:nvSpPr>
          <p:cNvPr id="10243" name="Rectangle 12"/>
          <p:cNvSpPr>
            <a:spLocks noChangeArrowheads="1"/>
          </p:cNvSpPr>
          <p:nvPr/>
        </p:nvSpPr>
        <p:spPr bwMode="auto">
          <a:xfrm>
            <a:off x="5257800" y="990600"/>
            <a:ext cx="3505200" cy="3694113"/>
          </a:xfrm>
          <a:prstGeom prst="rect">
            <a:avLst/>
          </a:prstGeom>
          <a:noFill/>
          <a:ln w="9525">
            <a:noFill/>
            <a:miter lim="800000"/>
          </a:ln>
        </p:spPr>
        <p:txBody>
          <a:bodyPr>
            <a:spAutoFit/>
          </a:bodyPr>
          <a:lstStyle/>
          <a:p>
            <a:pPr algn="just" eaLnBrk="0" hangingPunct="0"/>
            <a:r>
              <a:rPr lang="en-US" sz="1600" b="1" i="1">
                <a:solidFill>
                  <a:srgbClr val="FF0000"/>
                </a:solidFill>
                <a:latin typeface="Comic Sans MS" panose="030F0702030302020204" pitchFamily="66" charset="0"/>
              </a:rPr>
              <a:t>         </a:t>
            </a:r>
            <a:r>
              <a:rPr lang="ro-RO">
                <a:solidFill>
                  <a:srgbClr val="FF0000"/>
                </a:solidFill>
              </a:rPr>
              <a:t>Dezvoltarea  personală şi profesională a fiecărui elev dar şi a comunităţii locale este idealul de formare a Ministerului Educaţiei, Cercetării şi totodată misiunea şcolii noastre, care îşi propune o ofertă curriculară adoptată particularităţilor de formare şi dezvoltare individuală în concordanţă cu necesităţile şi direcţiile de dezvoltare locale şi regionale.</a:t>
            </a:r>
            <a:endParaRPr lang="ro-RO">
              <a:solidFill>
                <a:srgbClr val="FF0000"/>
              </a:solidFill>
            </a:endParaRPr>
          </a:p>
          <a:p>
            <a:pPr eaLnBrk="0" hangingPunct="0"/>
            <a:endParaRPr lang="ro-RO" b="1" i="1">
              <a:solidFill>
                <a:srgbClr val="FF0000"/>
              </a:solidFill>
              <a:latin typeface="Comic Sans MS" panose="030F0702030302020204" pitchFamily="66" charset="0"/>
            </a:endParaRPr>
          </a:p>
        </p:txBody>
      </p:sp>
      <p:sp>
        <p:nvSpPr>
          <p:cNvPr id="10244" name="WordArt 13"/>
          <p:cNvSpPr>
            <a:spLocks noChangeArrowheads="1" noChangeShapeType="1" noTextEdit="1"/>
          </p:cNvSpPr>
          <p:nvPr/>
        </p:nvSpPr>
        <p:spPr bwMode="auto">
          <a:xfrm rot="-994097">
            <a:off x="1319213" y="630238"/>
            <a:ext cx="2514600" cy="1600200"/>
          </a:xfrm>
          <a:prstGeom prst="rect">
            <a:avLst/>
          </a:prstGeom>
        </p:spPr>
        <p:txBody>
          <a:bodyPr wrap="none" fromWordArt="1">
            <a:prstTxWarp prst="textDeflate">
              <a:avLst>
                <a:gd name="adj" fmla="val 18750"/>
              </a:avLst>
            </a:prstTxWarp>
          </a:bodyPr>
          <a:lstStyle/>
          <a:p>
            <a:pPr algn="ctr"/>
            <a:r>
              <a:rPr lang="ro-RO" altLang="en-US" sz="4000" b="1" i="1" kern="10">
                <a:ln w="12700">
                  <a:solidFill>
                    <a:srgbClr val="0000FF"/>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rPr>
              <a:t>Școala Profesională</a:t>
            </a:r>
            <a:endParaRPr lang="en-US" sz="4000" b="1" i="1" kern="10">
              <a:ln w="12700">
                <a:solidFill>
                  <a:srgbClr val="0000FF"/>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endParaRPr>
          </a:p>
          <a:p>
            <a:pPr algn="ctr"/>
            <a:r>
              <a:rPr lang="en-US" sz="4000" b="1" i="1" kern="10">
                <a:ln w="12700">
                  <a:solidFill>
                    <a:srgbClr val="0000FF"/>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rPr>
              <a:t>Ciobanu</a:t>
            </a:r>
            <a:endParaRPr lang="en-US" sz="4000" b="1" i="1" kern="10">
              <a:ln w="12700">
                <a:solidFill>
                  <a:srgbClr val="0000FF"/>
                </a:solidFill>
                <a:round/>
              </a:ln>
              <a:solidFill>
                <a:srgbClr val="FF0000"/>
              </a:solidFill>
              <a:effectLst>
                <a:outerShdw dist="35921" dir="2700000" sy="50000" kx="2115830" algn="bl" rotWithShape="0">
                  <a:srgbClr val="C0C0C0">
                    <a:alpha val="79999"/>
                  </a:srgbClr>
                </a:outerShdw>
              </a:effectLst>
              <a:latin typeface="Arial" panose="020B0604020202020204"/>
              <a:cs typeface="Arial" panose="020B0604020202020204"/>
            </a:endParaRPr>
          </a:p>
        </p:txBody>
      </p:sp>
      <p:sp>
        <p:nvSpPr>
          <p:cNvPr id="10245" name="AutoShape 15"/>
          <p:cNvSpPr>
            <a:spLocks noChangeArrowheads="1"/>
          </p:cNvSpPr>
          <p:nvPr/>
        </p:nvSpPr>
        <p:spPr bwMode="auto">
          <a:xfrm rot="-1145904">
            <a:off x="6062663" y="4951413"/>
            <a:ext cx="2514600" cy="1152525"/>
          </a:xfrm>
          <a:prstGeom prst="upArrowCallout">
            <a:avLst>
              <a:gd name="adj1" fmla="val 58949"/>
              <a:gd name="adj2" fmla="val 58939"/>
              <a:gd name="adj3" fmla="val 16667"/>
              <a:gd name="adj4" fmla="val 66667"/>
            </a:avLst>
          </a:prstGeom>
          <a:solidFill>
            <a:srgbClr val="339966"/>
          </a:solidFill>
          <a:ln w="9525">
            <a:solidFill>
              <a:srgbClr val="FF0000"/>
            </a:solidFill>
            <a:miter lim="800000"/>
          </a:ln>
        </p:spPr>
        <p:txBody>
          <a:bodyPr wrap="none" anchor="ctr"/>
          <a:lstStyle/>
          <a:p>
            <a:pPr algn="ctr" eaLnBrk="0" hangingPunct="0"/>
            <a:endParaRPr lang="it-IT" b="1" i="1">
              <a:solidFill>
                <a:srgbClr val="00FF00"/>
              </a:solidFill>
            </a:endParaRPr>
          </a:p>
          <a:p>
            <a:pPr algn="ctr" eaLnBrk="0" hangingPunct="0"/>
            <a:r>
              <a:rPr lang="it-IT" sz="1200" b="1" i="1">
                <a:solidFill>
                  <a:srgbClr val="FFFF00"/>
                </a:solidFill>
              </a:rPr>
              <a:t>Str. Eroilor, Nr. 95 ,</a:t>
            </a:r>
            <a:endParaRPr lang="it-IT" sz="1200" b="1" i="1">
              <a:solidFill>
                <a:srgbClr val="FFFF00"/>
              </a:solidFill>
            </a:endParaRPr>
          </a:p>
          <a:p>
            <a:pPr algn="ctr" eaLnBrk="0" hangingPunct="0"/>
            <a:r>
              <a:rPr lang="it-IT" sz="1200" b="1" i="1">
                <a:solidFill>
                  <a:srgbClr val="FFFF00"/>
                </a:solidFill>
              </a:rPr>
              <a:t> Ciobanu-Constan</a:t>
            </a:r>
            <a:r>
              <a:rPr lang="en-US" sz="1200" b="1" i="1">
                <a:solidFill>
                  <a:srgbClr val="FFFF00"/>
                </a:solidFill>
              </a:rPr>
              <a:t>ţa</a:t>
            </a:r>
            <a:endParaRPr lang="en-US" sz="1200" b="1" i="1">
              <a:solidFill>
                <a:srgbClr val="FFFF00"/>
              </a:solidFill>
            </a:endParaRPr>
          </a:p>
          <a:p>
            <a:pPr algn="ctr" eaLnBrk="0" hangingPunct="0"/>
            <a:r>
              <a:rPr lang="it-IT" sz="1200" b="1" i="1">
                <a:solidFill>
                  <a:srgbClr val="FFFF00"/>
                </a:solidFill>
              </a:rPr>
              <a:t>Email : ltciobanu@yahoo.ro</a:t>
            </a:r>
            <a:endParaRPr lang="it-IT" sz="1200" b="1" i="1">
              <a:solidFill>
                <a:srgbClr val="FFFF00"/>
              </a:solidFill>
            </a:endParaRPr>
          </a:p>
          <a:p>
            <a:pPr algn="ctr" eaLnBrk="0" hangingPunct="0"/>
            <a:r>
              <a:rPr lang="it-IT" sz="1200" b="1" i="1">
                <a:solidFill>
                  <a:srgbClr val="FFFF00"/>
                </a:solidFill>
              </a:rPr>
              <a:t>Telefon / fax : 0241-874245</a:t>
            </a:r>
            <a:endParaRPr lang="en-US" sz="1200" b="1" i="1">
              <a:solidFill>
                <a:srgbClr val="FFFF00"/>
              </a:solidFill>
            </a:endParaRPr>
          </a:p>
          <a:p>
            <a:pPr algn="ctr" eaLnBrk="0" hangingPunct="0"/>
            <a:endParaRPr lang="en-US" sz="1200" b="1" i="1">
              <a:solidFill>
                <a:srgbClr val="FFFF00"/>
              </a:solidFill>
            </a:endParaRPr>
          </a:p>
        </p:txBody>
      </p:sp>
      <p:sp>
        <p:nvSpPr>
          <p:cNvPr id="10246" name="Text Box 16"/>
          <p:cNvSpPr txBox="1">
            <a:spLocks noChangeArrowheads="1"/>
          </p:cNvSpPr>
          <p:nvPr/>
        </p:nvSpPr>
        <p:spPr bwMode="auto">
          <a:xfrm rot="-1158553">
            <a:off x="4270375" y="512763"/>
            <a:ext cx="2247900" cy="406400"/>
          </a:xfrm>
          <a:prstGeom prst="rect">
            <a:avLst/>
          </a:prstGeom>
          <a:noFill/>
          <a:ln w="9525">
            <a:solidFill>
              <a:srgbClr val="FF6600"/>
            </a:solidFill>
            <a:miter lim="800000"/>
          </a:ln>
        </p:spPr>
        <p:txBody>
          <a:bodyPr wrap="none">
            <a:spAutoFit/>
          </a:bodyPr>
          <a:lstStyle/>
          <a:p>
            <a:pPr eaLnBrk="0" hangingPunct="0"/>
            <a:r>
              <a:rPr lang="en-US" sz="2000" b="1" i="1">
                <a:solidFill>
                  <a:srgbClr val="CC0099"/>
                </a:solidFill>
                <a:latin typeface="Monotype Corsiva" panose="03010101010201010101" pitchFamily="66" charset="0"/>
              </a:rPr>
              <a:t>MISIUNEA ŞCOLII</a:t>
            </a:r>
            <a:endParaRPr lang="en-US" sz="2000" b="1" i="1">
              <a:solidFill>
                <a:srgbClr val="CC0099"/>
              </a:solidFill>
              <a:latin typeface="Monotype Corsiva" panose="03010101010201010101" pitchFamily="66" charset="0"/>
            </a:endParaRPr>
          </a:p>
        </p:txBody>
      </p:sp>
      <p:sp>
        <p:nvSpPr>
          <p:cNvPr id="10247" name="Text Box 19"/>
          <p:cNvSpPr txBox="1">
            <a:spLocks noChangeArrowheads="1"/>
          </p:cNvSpPr>
          <p:nvPr/>
        </p:nvSpPr>
        <p:spPr bwMode="auto">
          <a:xfrm>
            <a:off x="1600200" y="4876800"/>
            <a:ext cx="3657600" cy="1555750"/>
          </a:xfrm>
          <a:prstGeom prst="rect">
            <a:avLst/>
          </a:prstGeom>
          <a:noFill/>
          <a:ln w="9525">
            <a:noFill/>
            <a:miter lim="800000"/>
          </a:ln>
        </p:spPr>
        <p:txBody>
          <a:bodyPr>
            <a:spAutoFit/>
          </a:bodyPr>
          <a:lstStyle/>
          <a:p>
            <a:pPr eaLnBrk="0" hangingPunct="0"/>
            <a:r>
              <a:rPr lang="en-US" sz="2400" b="1" i="1">
                <a:solidFill>
                  <a:srgbClr val="FF0000"/>
                </a:solidFill>
                <a:latin typeface="Monotype Corsiva" panose="03010101010201010101" pitchFamily="66" charset="0"/>
              </a:rPr>
              <a:t>                  </a:t>
            </a:r>
            <a:r>
              <a:rPr lang="ro-RO" sz="2400" b="1" i="1">
                <a:solidFill>
                  <a:srgbClr val="FF0000"/>
                </a:solidFill>
                <a:latin typeface="Monotype Corsiva" panose="03010101010201010101" pitchFamily="66" charset="0"/>
              </a:rPr>
              <a:t>Calitatea</a:t>
            </a:r>
            <a:r>
              <a:rPr lang="ro-RO" b="1">
                <a:solidFill>
                  <a:srgbClr val="FF0000"/>
                </a:solidFill>
              </a:rPr>
              <a:t> </a:t>
            </a:r>
            <a:endParaRPr lang="en-US" b="1">
              <a:solidFill>
                <a:srgbClr val="FF0000"/>
              </a:solidFill>
            </a:endParaRPr>
          </a:p>
          <a:p>
            <a:pPr eaLnBrk="0" hangingPunct="0"/>
            <a:r>
              <a:rPr lang="ro-RO" b="1">
                <a:solidFill>
                  <a:srgbClr val="0000FF"/>
                </a:solidFill>
              </a:rPr>
              <a:t>„nu este niciodată un accident: ea este întotdeauna rezultatul efortului inteligent”.</a:t>
            </a:r>
            <a:r>
              <a:rPr lang="ro-RO" b="1"/>
              <a:t> </a:t>
            </a:r>
            <a:endParaRPr lang="en-US" b="1"/>
          </a:p>
          <a:p>
            <a:pPr eaLnBrk="0" hangingPunct="0"/>
            <a:r>
              <a:rPr lang="en-US" b="1"/>
              <a:t>                                 </a:t>
            </a:r>
            <a:r>
              <a:rPr lang="ro-RO" b="1">
                <a:solidFill>
                  <a:srgbClr val="990099"/>
                </a:solidFill>
              </a:rPr>
              <a:t>John Ruskin</a:t>
            </a:r>
            <a:endParaRPr lang="en-US"/>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wipe(down)">
                                      <p:cBhvr>
                                        <p:cTn id="7" dur="500"/>
                                        <p:tgtEl>
                                          <p:spTgt spid="10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4">
                                            <p:txEl>
                                              <p:pRg st="1" end="1"/>
                                            </p:txEl>
                                          </p:spTgt>
                                        </p:tgtEl>
                                        <p:attrNameLst>
                                          <p:attrName>style.visibility</p:attrName>
                                        </p:attrNameLst>
                                      </p:cBhvr>
                                      <p:to>
                                        <p:strVal val="visible"/>
                                      </p:to>
                                    </p:set>
                                    <p:animEffect transition="in" filter="wipe(down)">
                                      <p:cBhvr>
                                        <p:cTn id="12" dur="500"/>
                                        <p:tgtEl>
                                          <p:spTgt spid="10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500" fill="hold"/>
                                        <p:tgtEl>
                                          <p:spTgt spid="10246"/>
                                        </p:tgtEl>
                                        <p:attrNameLst>
                                          <p:attrName>ppt_x</p:attrName>
                                        </p:attrNameLst>
                                      </p:cBhvr>
                                      <p:tavLst>
                                        <p:tav tm="0">
                                          <p:val>
                                            <p:strVal val="#ppt_x"/>
                                          </p:val>
                                        </p:tav>
                                        <p:tav tm="100000">
                                          <p:val>
                                            <p:strVal val="#ppt_x"/>
                                          </p:val>
                                        </p:tav>
                                      </p:tavLst>
                                    </p:anim>
                                    <p:anim calcmode="lin" valueType="num">
                                      <p:cBhvr additive="base">
                                        <p:cTn id="18" dur="500" fill="hold"/>
                                        <p:tgtEl>
                                          <p:spTgt spid="10246"/>
                                        </p:tgtEl>
                                        <p:attrNameLst>
                                          <p:attrName>ppt_y</p:attrName>
                                        </p:attrNameLst>
                                      </p:cBhvr>
                                      <p:tavLst>
                                        <p:tav tm="0">
                                          <p:val>
                                            <p:strVal val="1+#ppt_h/2"/>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243"/>
                                        </p:tgtEl>
                                        <p:attrNameLst>
                                          <p:attrName>style.visibility</p:attrName>
                                        </p:attrNameLst>
                                      </p:cBhvr>
                                      <p:to>
                                        <p:strVal val="visible"/>
                                      </p:to>
                                    </p:set>
                                    <p:anim calcmode="lin" valueType="num">
                                      <p:cBhvr additive="base">
                                        <p:cTn id="21" dur="500" fill="hold"/>
                                        <p:tgtEl>
                                          <p:spTgt spid="10243"/>
                                        </p:tgtEl>
                                        <p:attrNameLst>
                                          <p:attrName>ppt_x</p:attrName>
                                        </p:attrNameLst>
                                      </p:cBhvr>
                                      <p:tavLst>
                                        <p:tav tm="0">
                                          <p:val>
                                            <p:strVal val="0-#ppt_w/2"/>
                                          </p:val>
                                        </p:tav>
                                        <p:tav tm="100000">
                                          <p:val>
                                            <p:strVal val="#ppt_x"/>
                                          </p:val>
                                        </p:tav>
                                      </p:tavLst>
                                    </p:anim>
                                    <p:anim calcmode="lin" valueType="num">
                                      <p:cBhvr additive="base">
                                        <p:cTn id="22"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247"/>
                                        </p:tgtEl>
                                        <p:attrNameLst>
                                          <p:attrName>style.visibility</p:attrName>
                                        </p:attrNameLst>
                                      </p:cBhvr>
                                      <p:to>
                                        <p:strVal val="visible"/>
                                      </p:to>
                                    </p:set>
                                    <p:anim calcmode="lin" valueType="num">
                                      <p:cBhvr additive="base">
                                        <p:cTn id="27" dur="500" fill="hold"/>
                                        <p:tgtEl>
                                          <p:spTgt spid="10247"/>
                                        </p:tgtEl>
                                        <p:attrNameLst>
                                          <p:attrName>ppt_x</p:attrName>
                                        </p:attrNameLst>
                                      </p:cBhvr>
                                      <p:tavLst>
                                        <p:tav tm="0">
                                          <p:val>
                                            <p:strVal val="#ppt_x"/>
                                          </p:val>
                                        </p:tav>
                                        <p:tav tm="100000">
                                          <p:val>
                                            <p:strVal val="#ppt_x"/>
                                          </p:val>
                                        </p:tav>
                                      </p:tavLst>
                                    </p:anim>
                                    <p:anim calcmode="lin" valueType="num">
                                      <p:cBhvr additive="base">
                                        <p:cTn id="2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diamond(in)">
                                      <p:cBhvr>
                                        <p:cTn id="33" dur="2000"/>
                                        <p:tgtEl>
                                          <p:spTgt spid="10242"/>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0245"/>
                                        </p:tgtEl>
                                        <p:attrNameLst>
                                          <p:attrName>style.visibility</p:attrName>
                                        </p:attrNameLst>
                                      </p:cBhvr>
                                      <p:to>
                                        <p:strVal val="visible"/>
                                      </p:to>
                                    </p:set>
                                    <p:animEffect transition="in" filter="diamond(in)">
                                      <p:cBhvr>
                                        <p:cTn id="36" dur="2000"/>
                                        <p:tgtEl>
                                          <p:spTgt spid="10245"/>
                                        </p:tgtEl>
                                      </p:cBhvr>
                                    </p:animEffect>
                                  </p:childTnLst>
                                </p:cTn>
                              </p:par>
                              <p:par>
                                <p:cTn id="37" presetID="5" presetClass="entr" presetSubtype="10" fill="hold" grpId="1" nodeType="withEffect">
                                  <p:stCondLst>
                                    <p:cond delay="0"/>
                                  </p:stCondLst>
                                  <p:childTnLst>
                                    <p:set>
                                      <p:cBhvr>
                                        <p:cTn id="38" dur="1" fill="hold">
                                          <p:stCondLst>
                                            <p:cond delay="0"/>
                                          </p:stCondLst>
                                        </p:cTn>
                                        <p:tgtEl>
                                          <p:spTgt spid="10245"/>
                                        </p:tgtEl>
                                        <p:attrNameLst>
                                          <p:attrName>style.visibility</p:attrName>
                                        </p:attrNameLst>
                                      </p:cBhvr>
                                      <p:to>
                                        <p:strVal val="visible"/>
                                      </p:to>
                                    </p:set>
                                    <p:animEffect transition="in" filter="checkerboard(across)">
                                      <p:cBhvr>
                                        <p:cTn id="39"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build="p"/>
      <p:bldP spid="10245" grpId="0" animBg="1"/>
      <p:bldP spid="10245" grpId="1" animBg="1"/>
      <p:bldP spid="10246" grpId="0" animBg="1"/>
      <p:bldP spid="102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33400"/>
            <a:ext cx="5181600" cy="523220"/>
          </a:xfrm>
          <a:prstGeom prst="rect">
            <a:avLst/>
          </a:prstGeom>
          <a:noFill/>
        </p:spPr>
        <p:txBody>
          <a:bodyPr>
            <a:spAutoFit/>
            <a:scene3d>
              <a:camera prst="isometricOffAxis2Left"/>
              <a:lightRig rig="threePt" dir="t"/>
            </a:scene3d>
          </a:bodyPr>
          <a:lstStyle/>
          <a:p>
            <a:pPr eaLnBrk="0" hangingPunct="0">
              <a:defRPr/>
            </a:pPr>
            <a:r>
              <a:rPr lang="ro-RO"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mn-cs"/>
              </a:rPr>
              <a:t>Ce am realizat:</a:t>
            </a:r>
            <a:endParaRPr lang="ro-RO"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mn-cs"/>
            </a:endParaRPr>
          </a:p>
        </p:txBody>
      </p:sp>
      <p:sp>
        <p:nvSpPr>
          <p:cNvPr id="5" name="TextBox 4"/>
          <p:cNvSpPr txBox="1"/>
          <p:nvPr/>
        </p:nvSpPr>
        <p:spPr>
          <a:xfrm>
            <a:off x="457200" y="1447800"/>
            <a:ext cx="7239000" cy="5723890"/>
          </a:xfrm>
          <a:prstGeom prst="rect">
            <a:avLst/>
          </a:prstGeom>
          <a:noFill/>
        </p:spPr>
        <p:txBody>
          <a:bodyPr>
            <a:spAutoFit/>
          </a:bodyPr>
          <a:lstStyle/>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n-cs"/>
              </a:rPr>
              <a:t> </a:t>
            </a: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Mecanic vulcanizator (ucenici) 2000,2001,2002, 2003 – 122 absolvenți</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Lucrător în mecanica de motoare 2004, 2006, 2007, 2008 – 94 absolvenți</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Lucrător în structuri pentru construcții 2005 – 17 absolvenți</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Lucrător în tricotaje și confecții 2006 – 10 absolvenți</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Zugrav, ipsosar, vopsitor, tapetar 2007, 2011 – 31 absolvenți</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Lucrător în comerț 2007, 2009 – 33 absolvenți</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Mecanic auto 2007, 2009 – 69 absolvenți  </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endParaRPr lang="ro-RO" sz="14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Comerciant vânzător 2010 – 11 </a:t>
            </a: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absolvenți </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Tehnician în construcții și lucrări publice</a:t>
            </a: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 2014, 2015</a:t>
            </a:r>
            <a:r>
              <a:rPr lang="en-US"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2016, 2017</a:t>
            </a: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2018, 2019 – 77  absolvenți </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endParaRPr>
          </a:p>
          <a:p>
            <a:pPr eaLnBrk="0" hangingPunct="0">
              <a:buFont typeface="Arial" panose="020B0604020202020204" pitchFamily="34" charset="0"/>
              <a:buChar char="•"/>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Zugrav, ipsosar, vopsitor, tapetar - 2019- 20 absolvenți</a:t>
            </a:r>
            <a:r>
              <a:rPr lang="en-US"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2020- 12 </a:t>
            </a:r>
            <a:r>
              <a:rPr lang="en-US" sz="1600" b="1" dirty="0" err="1">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absolvenți</a:t>
            </a:r>
            <a:r>
              <a:rPr lang="en-US"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2021- 18 </a:t>
            </a:r>
            <a:r>
              <a:rPr lang="en-US" sz="1600" b="1" dirty="0" err="1"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absolvenți</a:t>
            </a:r>
            <a:r>
              <a:rPr lang="ro-RO" sz="16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2022-11 absolvenți, 2023 - 10 absolvenți, 2024 - 10 elevi</a:t>
            </a: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endParaRPr>
          </a:p>
          <a:p>
            <a:pPr eaLnBrk="0" hangingPunct="0">
              <a:buFont typeface="Arial" panose="020B0604020202020204" pitchFamily="34" charset="0"/>
              <a:buChar char="•"/>
              <a:defRPr/>
            </a:pPr>
            <a:endPar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a:p>
            <a:pPr eaLnBrk="0" hangingPunct="0">
              <a:defRPr/>
            </a:pP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Au absolvit un număr de </a:t>
            </a:r>
            <a:r>
              <a:rPr lang="en-US" sz="16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5</a:t>
            </a:r>
            <a:r>
              <a:rPr lang="ro-RO" altLang="en-US" sz="16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45</a:t>
            </a:r>
            <a:r>
              <a:rPr lang="ro-RO" sz="16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 </a:t>
            </a:r>
            <a:r>
              <a:rPr lang="ro-RO" sz="1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rPr>
              <a:t>de elevi care  au intrat pe piața muncii.</a:t>
            </a:r>
            <a:endParaRPr lang="ro-RO"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mn-cs"/>
            </a:endParaRPr>
          </a:p>
        </p:txBody>
      </p:sp>
      <p:pic>
        <p:nvPicPr>
          <p:cNvPr id="6148" name="Picture 20" descr="afleur05"/>
          <p:cNvPicPr>
            <a:picLocks noChangeAspect="1" noChangeArrowheads="1" noCrop="1"/>
          </p:cNvPicPr>
          <p:nvPr/>
        </p:nvPicPr>
        <p:blipFill>
          <a:blip r:embed="rId1" cstate="print"/>
          <a:srcRect/>
          <a:stretch>
            <a:fillRect/>
          </a:stretch>
        </p:blipFill>
        <p:spPr bwMode="auto">
          <a:xfrm rot="-1238253">
            <a:off x="7275513" y="5280025"/>
            <a:ext cx="1143000" cy="844550"/>
          </a:xfrm>
          <a:prstGeom prst="rect">
            <a:avLst/>
          </a:prstGeom>
          <a:noFill/>
          <a:ln w="9525">
            <a:noFill/>
            <a:miter lim="800000"/>
            <a:headEnd/>
            <a:tailEnd/>
          </a:ln>
        </p:spPr>
      </p:pic>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mph" presetSubtype="0" grpId="0" nodeType="clickEffect">
                                  <p:stCondLst>
                                    <p:cond delay="0"/>
                                  </p:stCondLst>
                                  <p:childTnLst>
                                    <p:set>
                                      <p:cBhvr override="childStyle">
                                        <p:cTn id="11" dur="indefinite"/>
                                        <p:tgtEl>
                                          <p:spTgt spid="5"/>
                                        </p:tgtEl>
                                        <p:attrNameLst>
                                          <p:attrName>style.fontFamily</p:attrName>
                                        </p:attrNameLst>
                                      </p:cBhvr>
                                      <p:to>
                                        <p:strVal val="Times New Roman"/>
                                      </p:to>
                                    </p:set>
                                  </p:childTnLst>
                                </p:cTn>
                              </p:par>
                              <p:par>
                                <p:cTn id="12" presetID="8" presetClass="emph" presetSubtype="0" fill="hold" grpId="1" nodeType="withEffect">
                                  <p:stCondLst>
                                    <p:cond delay="0"/>
                                  </p:stCondLst>
                                  <p:childTnLst>
                                    <p:animRot by="21600000">
                                      <p:cBhvr>
                                        <p:cTn id="13"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1295400" y="1752600"/>
            <a:ext cx="7543800" cy="4038600"/>
          </a:xfrm>
          <a:solidFill>
            <a:schemeClr val="bg1"/>
          </a:solidFill>
        </p:spPr>
        <p:txBody>
          <a:bodyPr/>
          <a:lstStyle/>
          <a:p>
            <a:pPr eaLnBrk="1" hangingPunct="1"/>
            <a:r>
              <a:rPr lang="ro-RO" sz="2000" i="1" smtClean="0">
                <a:solidFill>
                  <a:srgbClr val="C00000"/>
                </a:solidFill>
              </a:rPr>
              <a:t>Formarea de absolvenți competitivi;</a:t>
            </a:r>
            <a:endParaRPr lang="ro-RO" sz="2000" i="1" smtClean="0">
              <a:solidFill>
                <a:srgbClr val="C00000"/>
              </a:solidFill>
            </a:endParaRPr>
          </a:p>
          <a:p>
            <a:pPr eaLnBrk="1" hangingPunct="1"/>
            <a:r>
              <a:rPr lang="ro-RO" sz="2000" i="1" smtClean="0">
                <a:solidFill>
                  <a:srgbClr val="C00000"/>
                </a:solidFill>
              </a:rPr>
              <a:t>Stăpânirea la nivel superior a tehnologiei informației și comunicării;</a:t>
            </a:r>
            <a:endParaRPr lang="ro-RO" sz="2000" i="1" smtClean="0">
              <a:solidFill>
                <a:srgbClr val="C00000"/>
              </a:solidFill>
            </a:endParaRPr>
          </a:p>
          <a:p>
            <a:pPr eaLnBrk="1" hangingPunct="1"/>
            <a:r>
              <a:rPr lang="ro-RO" sz="2000" i="1" smtClean="0">
                <a:solidFill>
                  <a:srgbClr val="C00000"/>
                </a:solidFill>
              </a:rPr>
              <a:t>Orientarea actului didactic spre a obișnui elevul să gândească, să abstractizeze, să aplice în practică ce a învățat.</a:t>
            </a:r>
            <a:endParaRPr lang="ro-RO" sz="2000" i="1" smtClean="0">
              <a:solidFill>
                <a:srgbClr val="C00000"/>
              </a:solidFill>
            </a:endParaRPr>
          </a:p>
          <a:p>
            <a:pPr eaLnBrk="1" hangingPunct="1"/>
            <a:r>
              <a:rPr lang="ro-RO" sz="2000" i="1" smtClean="0">
                <a:solidFill>
                  <a:srgbClr val="C00000"/>
                </a:solidFill>
              </a:rPr>
              <a:t>Comunicarea în limbile de circulație internațională;</a:t>
            </a:r>
            <a:endParaRPr lang="ro-RO" sz="2000" i="1" smtClean="0">
              <a:solidFill>
                <a:srgbClr val="C00000"/>
              </a:solidFill>
            </a:endParaRPr>
          </a:p>
          <a:p>
            <a:pPr eaLnBrk="1" hangingPunct="1"/>
            <a:r>
              <a:rPr lang="ro-RO" sz="2000" i="1" smtClean="0">
                <a:solidFill>
                  <a:srgbClr val="C00000"/>
                </a:solidFill>
              </a:rPr>
              <a:t>Proiectarea activitaților didactice în scopul conștientizării atât a propriei culturi cât și descoperirea altor culturi;</a:t>
            </a:r>
            <a:endParaRPr lang="ro-RO" sz="2000" i="1" smtClean="0">
              <a:solidFill>
                <a:srgbClr val="C00000"/>
              </a:solidFill>
            </a:endParaRPr>
          </a:p>
          <a:p>
            <a:pPr eaLnBrk="1" hangingPunct="1"/>
            <a:r>
              <a:rPr lang="ro-RO" sz="2000" i="1" smtClean="0">
                <a:solidFill>
                  <a:srgbClr val="C00000"/>
                </a:solidFill>
              </a:rPr>
              <a:t>Democratizarea relațiilor din școală;</a:t>
            </a:r>
            <a:endParaRPr lang="ro-RO" sz="2000" i="1" smtClean="0">
              <a:solidFill>
                <a:srgbClr val="C00000"/>
              </a:solidFill>
            </a:endParaRPr>
          </a:p>
          <a:p>
            <a:pPr eaLnBrk="1" hangingPunct="1"/>
            <a:r>
              <a:rPr lang="ro-RO" sz="2000" i="1" smtClean="0">
                <a:solidFill>
                  <a:srgbClr val="C00000"/>
                </a:solidFill>
              </a:rPr>
              <a:t>Perfecționarea cadrelor didactice.</a:t>
            </a:r>
            <a:endParaRPr lang="ro-RO" i="1" smtClean="0">
              <a:solidFill>
                <a:srgbClr val="C00000"/>
              </a:solidFill>
            </a:endParaRPr>
          </a:p>
          <a:p>
            <a:pPr eaLnBrk="1" hangingPunct="1">
              <a:buFontTx/>
              <a:buNone/>
            </a:pPr>
            <a:endParaRPr lang="ro-RO" smtClean="0"/>
          </a:p>
        </p:txBody>
      </p:sp>
      <p:sp>
        <p:nvSpPr>
          <p:cNvPr id="7171" name="TextBox 5"/>
          <p:cNvSpPr txBox="1">
            <a:spLocks noChangeArrowheads="1"/>
          </p:cNvSpPr>
          <p:nvPr/>
        </p:nvSpPr>
        <p:spPr bwMode="auto">
          <a:xfrm>
            <a:off x="1600200" y="990600"/>
            <a:ext cx="6845935" cy="583565"/>
          </a:xfrm>
          <a:prstGeom prst="rect">
            <a:avLst/>
          </a:prstGeom>
          <a:noFill/>
          <a:ln w="9525">
            <a:noFill/>
            <a:miter lim="800000"/>
          </a:ln>
        </p:spPr>
        <p:txBody>
          <a:bodyPr wrap="none">
            <a:spAutoFit/>
          </a:bodyPr>
          <a:lstStyle/>
          <a:p>
            <a:pPr algn="ctr"/>
            <a:r>
              <a:rPr lang="ro-RO" sz="3200">
                <a:solidFill>
                  <a:srgbClr val="0000FF"/>
                </a:solidFill>
              </a:rPr>
              <a:t>ȘCOALA NOASTRĂ  ÎȘI PROPUNE:</a:t>
            </a:r>
            <a:endParaRPr lang="ro-RO" sz="3200">
              <a:solidFill>
                <a:srgbClr val="0000FF"/>
              </a:solidFill>
            </a:endParaRPr>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4338">
                                            <p:bg/>
                                          </p:spTgt>
                                        </p:tgtEl>
                                        <p:attrNameLst>
                                          <p:attrName>style.visibility</p:attrName>
                                        </p:attrNameLst>
                                      </p:cBhvr>
                                      <p:to>
                                        <p:strVal val="visible"/>
                                      </p:to>
                                    </p:set>
                                    <p:animEffect transition="in" filter="checkerboard(down)">
                                      <p:cBhvr>
                                        <p:cTn id="7" dur="500"/>
                                        <p:tgtEl>
                                          <p:spTgt spid="14338">
                                            <p:bg/>
                                          </p:spTgt>
                                        </p:tgtEl>
                                      </p:cBhvr>
                                    </p:animEffect>
                                  </p:childTnLst>
                                </p:cTn>
                              </p:par>
                              <p:par>
                                <p:cTn id="8" presetID="5" presetClass="entr" presetSubtype="5" fill="hold" grpId="0" nodeType="withEffect">
                                  <p:stCondLst>
                                    <p:cond delay="0"/>
                                  </p:stCondLst>
                                  <p:childTnLst>
                                    <p:set>
                                      <p:cBhvr>
                                        <p:cTn id="9" dur="1" fill="hold">
                                          <p:stCondLst>
                                            <p:cond delay="0"/>
                                          </p:stCondLst>
                                        </p:cTn>
                                        <p:tgtEl>
                                          <p:spTgt spid="14338">
                                            <p:txEl>
                                              <p:pRg st="0" end="0"/>
                                            </p:txEl>
                                          </p:spTgt>
                                        </p:tgtEl>
                                        <p:attrNameLst>
                                          <p:attrName>style.visibility</p:attrName>
                                        </p:attrNameLst>
                                      </p:cBhvr>
                                      <p:to>
                                        <p:strVal val="visible"/>
                                      </p:to>
                                    </p:set>
                                    <p:animEffect transition="in" filter="checkerboard(down)">
                                      <p:cBhvr>
                                        <p:cTn id="10" dur="500"/>
                                        <p:tgtEl>
                                          <p:spTgt spid="14338">
                                            <p:txEl>
                                              <p:pRg st="0" end="0"/>
                                            </p:txEl>
                                          </p:spTgt>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14338">
                                            <p:txEl>
                                              <p:pRg st="1" end="1"/>
                                            </p:txEl>
                                          </p:spTgt>
                                        </p:tgtEl>
                                        <p:attrNameLst>
                                          <p:attrName>style.visibility</p:attrName>
                                        </p:attrNameLst>
                                      </p:cBhvr>
                                      <p:to>
                                        <p:strVal val="visible"/>
                                      </p:to>
                                    </p:set>
                                    <p:animEffect transition="in" filter="checkerboard(down)">
                                      <p:cBhvr>
                                        <p:cTn id="13" dur="500"/>
                                        <p:tgtEl>
                                          <p:spTgt spid="14338">
                                            <p:txEl>
                                              <p:pRg st="1" end="1"/>
                                            </p:txEl>
                                          </p:spTgt>
                                        </p:tgtEl>
                                      </p:cBhvr>
                                    </p:animEffect>
                                  </p:childTnLst>
                                </p:cTn>
                              </p:par>
                              <p:par>
                                <p:cTn id="14" presetID="5" presetClass="entr" presetSubtype="5" fill="hold" grpId="0" nodeType="withEffect">
                                  <p:stCondLst>
                                    <p:cond delay="0"/>
                                  </p:stCondLst>
                                  <p:childTnLst>
                                    <p:set>
                                      <p:cBhvr>
                                        <p:cTn id="15" dur="1" fill="hold">
                                          <p:stCondLst>
                                            <p:cond delay="0"/>
                                          </p:stCondLst>
                                        </p:cTn>
                                        <p:tgtEl>
                                          <p:spTgt spid="14338">
                                            <p:txEl>
                                              <p:pRg st="2" end="2"/>
                                            </p:txEl>
                                          </p:spTgt>
                                        </p:tgtEl>
                                        <p:attrNameLst>
                                          <p:attrName>style.visibility</p:attrName>
                                        </p:attrNameLst>
                                      </p:cBhvr>
                                      <p:to>
                                        <p:strVal val="visible"/>
                                      </p:to>
                                    </p:set>
                                    <p:animEffect transition="in" filter="checkerboard(down)">
                                      <p:cBhvr>
                                        <p:cTn id="16" dur="500"/>
                                        <p:tgtEl>
                                          <p:spTgt spid="14338">
                                            <p:txEl>
                                              <p:pRg st="2" end="2"/>
                                            </p:txEl>
                                          </p:spTgt>
                                        </p:tgtEl>
                                      </p:cBhvr>
                                    </p:animEffect>
                                  </p:childTnLst>
                                </p:cTn>
                              </p:par>
                              <p:par>
                                <p:cTn id="17" presetID="5" presetClass="entr" presetSubtype="5" fill="hold" grpId="0" nodeType="with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Effect transition="in" filter="checkerboard(down)">
                                      <p:cBhvr>
                                        <p:cTn id="19" dur="500"/>
                                        <p:tgtEl>
                                          <p:spTgt spid="14338">
                                            <p:txEl>
                                              <p:pRg st="3" end="3"/>
                                            </p:txEl>
                                          </p:spTgt>
                                        </p:tgtEl>
                                      </p:cBhvr>
                                    </p:animEffect>
                                  </p:childTnLst>
                                </p:cTn>
                              </p:par>
                              <p:par>
                                <p:cTn id="20" presetID="5" presetClass="entr" presetSubtype="5" fill="hold" grpId="0" nodeType="withEffect">
                                  <p:stCondLst>
                                    <p:cond delay="0"/>
                                  </p:stCondLst>
                                  <p:childTnLst>
                                    <p:set>
                                      <p:cBhvr>
                                        <p:cTn id="21" dur="1" fill="hold">
                                          <p:stCondLst>
                                            <p:cond delay="0"/>
                                          </p:stCondLst>
                                        </p:cTn>
                                        <p:tgtEl>
                                          <p:spTgt spid="14338">
                                            <p:txEl>
                                              <p:pRg st="4" end="4"/>
                                            </p:txEl>
                                          </p:spTgt>
                                        </p:tgtEl>
                                        <p:attrNameLst>
                                          <p:attrName>style.visibility</p:attrName>
                                        </p:attrNameLst>
                                      </p:cBhvr>
                                      <p:to>
                                        <p:strVal val="visible"/>
                                      </p:to>
                                    </p:set>
                                    <p:animEffect transition="in" filter="checkerboard(down)">
                                      <p:cBhvr>
                                        <p:cTn id="22" dur="500"/>
                                        <p:tgtEl>
                                          <p:spTgt spid="14338">
                                            <p:txEl>
                                              <p:pRg st="4" end="4"/>
                                            </p:txEl>
                                          </p:spTgt>
                                        </p:tgtEl>
                                      </p:cBhvr>
                                    </p:animEffect>
                                  </p:childTnLst>
                                </p:cTn>
                              </p:par>
                              <p:par>
                                <p:cTn id="23" presetID="5" presetClass="entr" presetSubtype="5" fill="hold" grpId="0" nodeType="withEffect">
                                  <p:stCondLst>
                                    <p:cond delay="0"/>
                                  </p:stCondLst>
                                  <p:childTnLst>
                                    <p:set>
                                      <p:cBhvr>
                                        <p:cTn id="24" dur="1" fill="hold">
                                          <p:stCondLst>
                                            <p:cond delay="0"/>
                                          </p:stCondLst>
                                        </p:cTn>
                                        <p:tgtEl>
                                          <p:spTgt spid="14338">
                                            <p:txEl>
                                              <p:pRg st="5" end="5"/>
                                            </p:txEl>
                                          </p:spTgt>
                                        </p:tgtEl>
                                        <p:attrNameLst>
                                          <p:attrName>style.visibility</p:attrName>
                                        </p:attrNameLst>
                                      </p:cBhvr>
                                      <p:to>
                                        <p:strVal val="visible"/>
                                      </p:to>
                                    </p:set>
                                    <p:animEffect transition="in" filter="checkerboard(down)">
                                      <p:cBhvr>
                                        <p:cTn id="25" dur="500"/>
                                        <p:tgtEl>
                                          <p:spTgt spid="14338">
                                            <p:txEl>
                                              <p:pRg st="5" end="5"/>
                                            </p:txEl>
                                          </p:spTgt>
                                        </p:tgtEl>
                                      </p:cBhvr>
                                    </p:animEffect>
                                  </p:childTnLst>
                                </p:cTn>
                              </p:par>
                              <p:par>
                                <p:cTn id="26" presetID="5" presetClass="entr" presetSubtype="5" fill="hold" grpId="0" nodeType="withEffect">
                                  <p:stCondLst>
                                    <p:cond delay="0"/>
                                  </p:stCondLst>
                                  <p:childTnLst>
                                    <p:set>
                                      <p:cBhvr>
                                        <p:cTn id="27" dur="1" fill="hold">
                                          <p:stCondLst>
                                            <p:cond delay="0"/>
                                          </p:stCondLst>
                                        </p:cTn>
                                        <p:tgtEl>
                                          <p:spTgt spid="14338">
                                            <p:txEl>
                                              <p:pRg st="6" end="6"/>
                                            </p:txEl>
                                          </p:spTgt>
                                        </p:tgtEl>
                                        <p:attrNameLst>
                                          <p:attrName>style.visibility</p:attrName>
                                        </p:attrNameLst>
                                      </p:cBhvr>
                                      <p:to>
                                        <p:strVal val="visible"/>
                                      </p:to>
                                    </p:set>
                                    <p:animEffect transition="in" filter="checkerboard(down)">
                                      <p:cBhvr>
                                        <p:cTn id="28" dur="500"/>
                                        <p:tgtEl>
                                          <p:spTgt spid="143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eaLnBrk="1" hangingPunct="1"/>
            <a:r>
              <a:rPr lang="en-US" smtClean="0">
                <a:solidFill>
                  <a:srgbClr val="0000FF"/>
                </a:solidFill>
              </a:rPr>
              <a:t>DOTĂRI</a:t>
            </a:r>
            <a:br>
              <a:rPr lang="en-US" smtClean="0">
                <a:solidFill>
                  <a:srgbClr val="0000FF"/>
                </a:solidFill>
              </a:rPr>
            </a:br>
            <a:endParaRPr lang="en-US" smtClean="0">
              <a:solidFill>
                <a:srgbClr val="0000FF"/>
              </a:solidFill>
            </a:endParaRPr>
          </a:p>
        </p:txBody>
      </p:sp>
      <p:sp>
        <p:nvSpPr>
          <p:cNvPr id="3" name="Content Placeholder 2"/>
          <p:cNvSpPr>
            <a:spLocks noGrp="1"/>
          </p:cNvSpPr>
          <p:nvPr>
            <p:ph idx="1"/>
          </p:nvPr>
        </p:nvSpPr>
        <p:spPr>
          <a:xfrm>
            <a:off x="628650" y="1524000"/>
            <a:ext cx="7886700" cy="4652963"/>
          </a:xfrm>
        </p:spPr>
        <p:txBody>
          <a:bodyPr rtlCol="0">
            <a:normAutofit lnSpcReduction="10000"/>
          </a:bodyPr>
          <a:lstStyle/>
          <a:p>
            <a:pPr algn="just" eaLnBrk="1" fontAlgn="auto" hangingPunct="1">
              <a:spcAft>
                <a:spcPts val="0"/>
              </a:spcAft>
              <a:buFont typeface="Arial" panose="020B0604020202020204" pitchFamily="34" charset="0"/>
              <a:buChar char="•"/>
              <a:defRPr/>
            </a:pPr>
            <a:r>
              <a:rPr lang="ro-RO" altLang="en-US" sz="2400" dirty="0" smtClean="0"/>
              <a:t>Școala</a:t>
            </a:r>
            <a:r>
              <a:rPr lang="en-US" sz="2400" dirty="0" smtClean="0"/>
              <a:t> are </a:t>
            </a:r>
            <a:r>
              <a:rPr lang="en-US" sz="2400" dirty="0" err="1" smtClean="0"/>
              <a:t>în</a:t>
            </a:r>
            <a:r>
              <a:rPr lang="en-US" sz="2400" dirty="0" smtClean="0"/>
              <a:t> </a:t>
            </a:r>
            <a:r>
              <a:rPr lang="en-US" sz="2400" dirty="0" err="1" smtClean="0"/>
              <a:t>componență</a:t>
            </a:r>
            <a:r>
              <a:rPr lang="en-US" sz="2400" dirty="0" smtClean="0"/>
              <a:t> 4 </a:t>
            </a:r>
            <a:r>
              <a:rPr lang="en-US" sz="2400" dirty="0" err="1" smtClean="0"/>
              <a:t>clădiri</a:t>
            </a:r>
            <a:r>
              <a:rPr lang="en-US" sz="2400" dirty="0" smtClean="0"/>
              <a:t>:</a:t>
            </a:r>
            <a:endParaRPr lang="en-US" sz="2400" dirty="0" smtClean="0"/>
          </a:p>
          <a:p>
            <a:pPr algn="just" eaLnBrk="1" fontAlgn="auto" hangingPunct="1">
              <a:spcAft>
                <a:spcPts val="0"/>
              </a:spcAft>
              <a:buFont typeface="Arial" panose="020B0604020202020204" pitchFamily="34" charset="0"/>
              <a:buNone/>
              <a:defRPr/>
            </a:pPr>
            <a:r>
              <a:rPr lang="en-US" sz="2400" dirty="0" smtClean="0"/>
              <a:t>   -</a:t>
            </a:r>
            <a:r>
              <a:rPr lang="en-US" sz="2400" dirty="0" err="1" smtClean="0"/>
              <a:t>Grădinița</a:t>
            </a:r>
            <a:r>
              <a:rPr lang="en-US" sz="2400" dirty="0" smtClean="0"/>
              <a:t> cu program normal </a:t>
            </a:r>
            <a:r>
              <a:rPr lang="en-US" sz="2400" dirty="0" err="1" smtClean="0"/>
              <a:t>Ciobanu</a:t>
            </a:r>
            <a:r>
              <a:rPr lang="en-US" sz="2400" dirty="0" smtClean="0"/>
              <a:t>;</a:t>
            </a:r>
            <a:endParaRPr lang="en-US" sz="2400" dirty="0" smtClean="0"/>
          </a:p>
          <a:p>
            <a:pPr algn="just" eaLnBrk="1" fontAlgn="auto" hangingPunct="1">
              <a:spcAft>
                <a:spcPts val="0"/>
              </a:spcAft>
              <a:buFont typeface="Arial" panose="020B0604020202020204" pitchFamily="34" charset="0"/>
              <a:buNone/>
              <a:defRPr/>
            </a:pPr>
            <a:r>
              <a:rPr lang="en-US" sz="2400" dirty="0" smtClean="0"/>
              <a:t>   -</a:t>
            </a:r>
            <a:r>
              <a:rPr lang="en-US" sz="2400" dirty="0" err="1" smtClean="0"/>
              <a:t>Grădinița</a:t>
            </a:r>
            <a:r>
              <a:rPr lang="en-US" sz="2400" dirty="0" smtClean="0"/>
              <a:t> cu program normal </a:t>
            </a:r>
            <a:r>
              <a:rPr lang="en-US" sz="2400" dirty="0" err="1" smtClean="0"/>
              <a:t>Miorița</a:t>
            </a:r>
            <a:r>
              <a:rPr lang="en-US" sz="2400" dirty="0" smtClean="0"/>
              <a:t>;</a:t>
            </a:r>
            <a:endParaRPr lang="en-US" sz="2400" dirty="0" smtClean="0"/>
          </a:p>
          <a:p>
            <a:pPr algn="just" eaLnBrk="1" fontAlgn="auto" hangingPunct="1">
              <a:spcAft>
                <a:spcPts val="0"/>
              </a:spcAft>
              <a:buFont typeface="Arial" panose="020B0604020202020204" pitchFamily="34" charset="0"/>
              <a:buNone/>
              <a:defRPr/>
            </a:pPr>
            <a:r>
              <a:rPr lang="en-US" sz="2400" dirty="0" smtClean="0"/>
              <a:t>   -</a:t>
            </a:r>
            <a:r>
              <a:rPr lang="en-US" sz="2400" dirty="0" err="1" smtClean="0"/>
              <a:t>Sediul</a:t>
            </a:r>
            <a:r>
              <a:rPr lang="en-US" sz="2400" dirty="0" smtClean="0"/>
              <a:t> </a:t>
            </a:r>
            <a:r>
              <a:rPr lang="en-US" sz="2400" dirty="0" err="1" smtClean="0"/>
              <a:t>vechi</a:t>
            </a:r>
            <a:r>
              <a:rPr lang="en-US" sz="2400" dirty="0" smtClean="0"/>
              <a:t>- </a:t>
            </a:r>
            <a:r>
              <a:rPr lang="en-US" sz="2400" dirty="0" err="1" smtClean="0"/>
              <a:t>unde</a:t>
            </a:r>
            <a:r>
              <a:rPr lang="en-US" sz="2400" dirty="0" smtClean="0"/>
              <a:t> </a:t>
            </a:r>
            <a:r>
              <a:rPr lang="en-US" sz="2400" dirty="0" err="1" smtClean="0"/>
              <a:t>funcționează</a:t>
            </a:r>
            <a:r>
              <a:rPr lang="en-US" sz="2400" dirty="0" smtClean="0"/>
              <a:t> </a:t>
            </a:r>
            <a:r>
              <a:rPr lang="en-US" sz="2400" dirty="0" err="1" smtClean="0"/>
              <a:t>clasele</a:t>
            </a:r>
            <a:r>
              <a:rPr lang="en-US" sz="2400" dirty="0" smtClean="0"/>
              <a:t> </a:t>
            </a:r>
            <a:r>
              <a:rPr lang="en-US" sz="2400" dirty="0" err="1" smtClean="0"/>
              <a:t>pregătitoare</a:t>
            </a:r>
            <a:r>
              <a:rPr lang="en-US" sz="2400" dirty="0" smtClean="0"/>
              <a:t> </a:t>
            </a:r>
            <a:r>
              <a:rPr lang="en-US" sz="2400" dirty="0" err="1" smtClean="0"/>
              <a:t>și</a:t>
            </a:r>
            <a:r>
              <a:rPr lang="en-US" sz="2400" dirty="0" smtClean="0"/>
              <a:t> </a:t>
            </a:r>
            <a:r>
              <a:rPr lang="en-US" sz="2400" dirty="0" err="1" smtClean="0"/>
              <a:t>biblioteca</a:t>
            </a:r>
            <a:r>
              <a:rPr lang="en-US" sz="2400" dirty="0" smtClean="0"/>
              <a:t> </a:t>
            </a:r>
            <a:r>
              <a:rPr lang="en-US" sz="2400" dirty="0" err="1" smtClean="0"/>
              <a:t>școlii</a:t>
            </a:r>
            <a:r>
              <a:rPr lang="en-US" sz="2400" dirty="0" smtClean="0"/>
              <a:t>;</a:t>
            </a:r>
            <a:endParaRPr lang="en-US" sz="2400" dirty="0" smtClean="0"/>
          </a:p>
          <a:p>
            <a:pPr algn="just" eaLnBrk="1" fontAlgn="auto" hangingPunct="1">
              <a:spcAft>
                <a:spcPts val="0"/>
              </a:spcAft>
              <a:buFont typeface="Arial" panose="020B0604020202020204" pitchFamily="34" charset="0"/>
              <a:buNone/>
              <a:defRPr/>
            </a:pPr>
            <a:r>
              <a:rPr lang="en-US" sz="2400" dirty="0" smtClean="0"/>
              <a:t>   -</a:t>
            </a:r>
            <a:r>
              <a:rPr lang="en-US" sz="2400" dirty="0" err="1" smtClean="0"/>
              <a:t>Clădirea</a:t>
            </a:r>
            <a:r>
              <a:rPr lang="en-US" sz="2400" dirty="0" smtClean="0"/>
              <a:t> </a:t>
            </a:r>
            <a:r>
              <a:rPr lang="en-US" sz="2400" dirty="0" err="1" smtClean="0"/>
              <a:t>centrală</a:t>
            </a:r>
            <a:r>
              <a:rPr lang="en-US" sz="2400" dirty="0" smtClean="0"/>
              <a:t>.</a:t>
            </a:r>
            <a:endParaRPr lang="en-US" sz="2400" dirty="0" smtClean="0"/>
          </a:p>
          <a:p>
            <a:pPr algn="just" eaLnBrk="1" fontAlgn="auto" hangingPunct="1">
              <a:spcAft>
                <a:spcPts val="0"/>
              </a:spcAft>
              <a:buFont typeface="Arial" panose="020B0604020202020204" pitchFamily="34" charset="0"/>
              <a:buNone/>
              <a:defRPr/>
            </a:pPr>
            <a:r>
              <a:rPr lang="en-US" sz="2400" dirty="0" smtClean="0"/>
              <a:t>    </a:t>
            </a:r>
            <a:r>
              <a:rPr lang="en-US" sz="2400" dirty="0" err="1" smtClean="0"/>
              <a:t>Clădirea</a:t>
            </a:r>
            <a:r>
              <a:rPr lang="en-US" sz="2400" dirty="0" smtClean="0"/>
              <a:t> </a:t>
            </a:r>
            <a:r>
              <a:rPr lang="en-US" sz="2400" dirty="0" err="1" smtClean="0"/>
              <a:t>centrală</a:t>
            </a:r>
            <a:r>
              <a:rPr lang="en-US" sz="2400" dirty="0" smtClean="0"/>
              <a:t>, </a:t>
            </a:r>
            <a:r>
              <a:rPr lang="en-US" sz="2400" dirty="0" err="1" smtClean="0"/>
              <a:t>unde</a:t>
            </a:r>
            <a:r>
              <a:rPr lang="en-US" sz="2400" dirty="0" smtClean="0"/>
              <a:t> </a:t>
            </a:r>
            <a:r>
              <a:rPr lang="en-US" sz="2400" dirty="0" err="1" smtClean="0"/>
              <a:t>își</a:t>
            </a:r>
            <a:r>
              <a:rPr lang="en-US" sz="2400" dirty="0" smtClean="0"/>
              <a:t> </a:t>
            </a:r>
            <a:r>
              <a:rPr lang="en-US" sz="2400" dirty="0" err="1" smtClean="0"/>
              <a:t>desfășoară</a:t>
            </a:r>
            <a:r>
              <a:rPr lang="en-US" sz="2400" dirty="0" smtClean="0"/>
              <a:t> </a:t>
            </a:r>
            <a:r>
              <a:rPr lang="en-US" sz="2400" dirty="0" err="1" smtClean="0"/>
              <a:t>activitatea</a:t>
            </a:r>
            <a:r>
              <a:rPr lang="en-US" sz="2400" dirty="0" smtClean="0"/>
              <a:t> </a:t>
            </a:r>
            <a:r>
              <a:rPr lang="en-US" sz="2400" dirty="0" err="1" smtClean="0"/>
              <a:t>și</a:t>
            </a:r>
            <a:r>
              <a:rPr lang="en-US" sz="2400" dirty="0" smtClean="0"/>
              <a:t> </a:t>
            </a:r>
            <a:r>
              <a:rPr lang="en-US" sz="2400" dirty="0" err="1" smtClean="0"/>
              <a:t>clasele</a:t>
            </a:r>
            <a:r>
              <a:rPr lang="en-US" sz="2400" dirty="0" smtClean="0"/>
              <a:t> de </a:t>
            </a:r>
            <a:r>
              <a:rPr lang="en-US" sz="2400" dirty="0" err="1" smtClean="0"/>
              <a:t>nivel</a:t>
            </a:r>
            <a:r>
              <a:rPr lang="en-US" sz="2400" dirty="0" smtClean="0"/>
              <a:t> III </a:t>
            </a:r>
            <a:r>
              <a:rPr lang="en-US" sz="2400" dirty="0" err="1" smtClean="0"/>
              <a:t>deține</a:t>
            </a:r>
            <a:r>
              <a:rPr lang="en-US" sz="2400" dirty="0" smtClean="0"/>
              <a:t> un </a:t>
            </a:r>
            <a:r>
              <a:rPr lang="en-US" sz="2400" dirty="0" err="1" smtClean="0"/>
              <a:t>număr</a:t>
            </a:r>
            <a:r>
              <a:rPr lang="en-US" sz="2400" dirty="0" smtClean="0"/>
              <a:t> de 8 </a:t>
            </a:r>
            <a:r>
              <a:rPr lang="en-US" sz="2400" dirty="0" err="1" smtClean="0"/>
              <a:t>săli</a:t>
            </a:r>
            <a:r>
              <a:rPr lang="en-US" sz="2400" dirty="0" smtClean="0"/>
              <a:t> de </a:t>
            </a:r>
            <a:r>
              <a:rPr lang="en-US" sz="2400" dirty="0" err="1" smtClean="0"/>
              <a:t>clasă</a:t>
            </a:r>
            <a:r>
              <a:rPr lang="en-US" sz="2400" dirty="0" smtClean="0"/>
              <a:t>, 1 </a:t>
            </a:r>
            <a:r>
              <a:rPr lang="en-US" sz="2400" dirty="0" err="1" smtClean="0"/>
              <a:t>laborator</a:t>
            </a:r>
            <a:r>
              <a:rPr lang="en-US" sz="2400" dirty="0" smtClean="0"/>
              <a:t> </a:t>
            </a:r>
            <a:r>
              <a:rPr lang="en-US" sz="2400" dirty="0" err="1" smtClean="0"/>
              <a:t>chimie</a:t>
            </a:r>
            <a:r>
              <a:rPr lang="en-US" sz="2400" dirty="0" smtClean="0"/>
              <a:t>/ </a:t>
            </a:r>
            <a:r>
              <a:rPr lang="en-US" sz="2400" dirty="0" err="1" smtClean="0"/>
              <a:t>fizică</a:t>
            </a:r>
            <a:r>
              <a:rPr lang="en-US" sz="2400" dirty="0" smtClean="0"/>
              <a:t>, 1 </a:t>
            </a:r>
            <a:r>
              <a:rPr lang="en-US" sz="2400" dirty="0" err="1" smtClean="0"/>
              <a:t>laborator</a:t>
            </a:r>
            <a:r>
              <a:rPr lang="en-US" sz="2400" dirty="0" smtClean="0"/>
              <a:t> multimedia </a:t>
            </a:r>
            <a:r>
              <a:rPr lang="en-US" sz="2400" dirty="0" err="1" smtClean="0"/>
              <a:t>și</a:t>
            </a:r>
            <a:r>
              <a:rPr lang="en-US" sz="2400" dirty="0" smtClean="0"/>
              <a:t>  1 </a:t>
            </a:r>
            <a:r>
              <a:rPr lang="en-US" sz="2400" dirty="0" err="1" smtClean="0"/>
              <a:t>laborator</a:t>
            </a:r>
            <a:r>
              <a:rPr lang="en-US" sz="2400" dirty="0" smtClean="0"/>
              <a:t> de </a:t>
            </a:r>
            <a:r>
              <a:rPr lang="en-US" sz="2400" dirty="0" err="1" smtClean="0"/>
              <a:t>construcții</a:t>
            </a:r>
            <a:r>
              <a:rPr lang="ro-RO" altLang="en-US" sz="2400" dirty="0" err="1" smtClean="0"/>
              <a:t> - smartlab, 1 laborator prolang</a:t>
            </a:r>
            <a:endParaRPr lang="en-US" sz="2400" dirty="0" smtClean="0"/>
          </a:p>
          <a:p>
            <a:pPr algn="just" eaLnBrk="1" fontAlgn="auto" hangingPunct="1">
              <a:spcAft>
                <a:spcPts val="0"/>
              </a:spcAft>
              <a:buFont typeface="Arial" panose="020B0604020202020204" pitchFamily="34" charset="0"/>
              <a:buNone/>
              <a:defRPr/>
            </a:pPr>
            <a:r>
              <a:rPr lang="en-US" sz="2400" dirty="0" smtClean="0"/>
              <a:t>   </a:t>
            </a:r>
            <a:r>
              <a:rPr lang="en-US" sz="2400" dirty="0" err="1" smtClean="0"/>
              <a:t>Toate</a:t>
            </a:r>
            <a:r>
              <a:rPr lang="en-US" sz="2400" dirty="0" smtClean="0"/>
              <a:t> </a:t>
            </a:r>
            <a:r>
              <a:rPr lang="en-US" sz="2400" dirty="0" err="1" smtClean="0"/>
              <a:t>clasele</a:t>
            </a:r>
            <a:r>
              <a:rPr lang="en-US" sz="2400" dirty="0" smtClean="0"/>
              <a:t> </a:t>
            </a:r>
            <a:r>
              <a:rPr lang="en-US" sz="2400" dirty="0" err="1" smtClean="0"/>
              <a:t>sunt</a:t>
            </a:r>
            <a:r>
              <a:rPr lang="en-US" sz="2400" dirty="0" smtClean="0"/>
              <a:t> </a:t>
            </a:r>
            <a:r>
              <a:rPr lang="en-US" sz="2400" dirty="0" err="1" smtClean="0"/>
              <a:t>dotate</a:t>
            </a:r>
            <a:r>
              <a:rPr lang="en-US" sz="2400" dirty="0" smtClean="0"/>
              <a:t> cu </a:t>
            </a:r>
            <a:r>
              <a:rPr lang="en-US" sz="2400" dirty="0" err="1" smtClean="0"/>
              <a:t>laptopuri</a:t>
            </a:r>
            <a:r>
              <a:rPr lang="en-US" sz="2400" dirty="0" smtClean="0"/>
              <a:t>, table </a:t>
            </a:r>
            <a:r>
              <a:rPr lang="en-US" sz="2400" dirty="0" err="1" smtClean="0"/>
              <a:t>inteligente</a:t>
            </a:r>
            <a:r>
              <a:rPr lang="en-US" sz="2400" dirty="0" smtClean="0"/>
              <a:t> </a:t>
            </a:r>
            <a:r>
              <a:rPr lang="en-US" sz="2400" dirty="0" err="1" smtClean="0"/>
              <a:t>și</a:t>
            </a:r>
            <a:r>
              <a:rPr lang="en-US" sz="2400" dirty="0" smtClean="0"/>
              <a:t> </a:t>
            </a:r>
            <a:r>
              <a:rPr lang="en-US" sz="2400" dirty="0" err="1" smtClean="0"/>
              <a:t>videoproiectoare</a:t>
            </a:r>
            <a:r>
              <a:rPr lang="en-US" sz="2400" dirty="0" smtClean="0"/>
              <a:t>.</a:t>
            </a:r>
            <a:endParaRPr lang="en-US" sz="2400" dirty="0" smtClean="0"/>
          </a:p>
          <a:p>
            <a:pPr eaLnBrk="1" fontAlgn="auto" hangingPunct="1">
              <a:spcAft>
                <a:spcPts val="0"/>
              </a:spcAft>
              <a:buFont typeface="Arial" panose="020B0604020202020204" pitchFamily="34" charset="0"/>
              <a:buNone/>
              <a:defRPr/>
            </a:pPr>
            <a:r>
              <a:rPr lang="en-US" sz="2400" dirty="0" smtClean="0"/>
              <a:t>  </a:t>
            </a:r>
            <a:endParaRPr lang="en-US" sz="2400" dirty="0"/>
          </a:p>
        </p:txBody>
      </p:sp>
    </p:spTree>
  </p:cSld>
  <p:clrMapOvr>
    <a:masterClrMapping/>
  </p:clrMapOvr>
  <p:transition spd="med" advClick="0" advTm="8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66800" y="152400"/>
            <a:ext cx="3429000" cy="1905000"/>
          </a:xfrm>
          <a:prstGeom prst="rect">
            <a:avLst/>
          </a:prstGeom>
          <a:solidFill>
            <a:schemeClr val="accent6">
              <a:lumMod val="20000"/>
              <a:lumOff val="80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hangingPunct="0">
              <a:defRPr/>
            </a:pPr>
            <a:r>
              <a:rPr lang="en-US" dirty="0" err="1">
                <a:solidFill>
                  <a:schemeClr val="accent5">
                    <a:lumMod val="75000"/>
                  </a:schemeClr>
                </a:solidFill>
                <a:cs typeface="+mn-cs"/>
              </a:rPr>
              <a:t>Planul</a:t>
            </a:r>
            <a:r>
              <a:rPr lang="en-US" dirty="0">
                <a:solidFill>
                  <a:schemeClr val="accent5">
                    <a:lumMod val="75000"/>
                  </a:schemeClr>
                </a:solidFill>
                <a:cs typeface="+mn-cs"/>
              </a:rPr>
              <a:t> de </a:t>
            </a:r>
            <a:r>
              <a:rPr lang="en-US" dirty="0" err="1">
                <a:solidFill>
                  <a:schemeClr val="accent5">
                    <a:lumMod val="75000"/>
                  </a:schemeClr>
                </a:solidFill>
                <a:cs typeface="+mn-cs"/>
              </a:rPr>
              <a:t>școlarizare</a:t>
            </a:r>
            <a:r>
              <a:rPr lang="en-US" dirty="0">
                <a:solidFill>
                  <a:schemeClr val="accent5">
                    <a:lumMod val="75000"/>
                  </a:schemeClr>
                </a:solidFill>
                <a:cs typeface="+mn-cs"/>
              </a:rPr>
              <a:t> </a:t>
            </a:r>
            <a:r>
              <a:rPr lang="en-US" dirty="0" err="1">
                <a:solidFill>
                  <a:schemeClr val="accent5">
                    <a:lumMod val="75000"/>
                  </a:schemeClr>
                </a:solidFill>
                <a:cs typeface="+mn-cs"/>
              </a:rPr>
              <a:t>pentru</a:t>
            </a:r>
            <a:r>
              <a:rPr lang="en-US" dirty="0">
                <a:solidFill>
                  <a:schemeClr val="accent5">
                    <a:lumMod val="75000"/>
                  </a:schemeClr>
                </a:solidFill>
                <a:cs typeface="+mn-cs"/>
              </a:rPr>
              <a:t> </a:t>
            </a:r>
            <a:r>
              <a:rPr lang="en-US" dirty="0" err="1">
                <a:solidFill>
                  <a:schemeClr val="accent5">
                    <a:lumMod val="75000"/>
                  </a:schemeClr>
                </a:solidFill>
                <a:cs typeface="+mn-cs"/>
              </a:rPr>
              <a:t>anul</a:t>
            </a:r>
            <a:r>
              <a:rPr lang="en-US" dirty="0">
                <a:solidFill>
                  <a:schemeClr val="accent5">
                    <a:lumMod val="75000"/>
                  </a:schemeClr>
                </a:solidFill>
                <a:cs typeface="+mn-cs"/>
              </a:rPr>
              <a:t> </a:t>
            </a:r>
            <a:r>
              <a:rPr lang="en-US" dirty="0" smtClean="0">
                <a:solidFill>
                  <a:schemeClr val="accent5">
                    <a:lumMod val="75000"/>
                  </a:schemeClr>
                </a:solidFill>
                <a:cs typeface="+mn-cs"/>
              </a:rPr>
              <a:t>202</a:t>
            </a:r>
            <a:r>
              <a:rPr lang="ro-RO" altLang="en-US" dirty="0" smtClean="0">
                <a:solidFill>
                  <a:schemeClr val="accent5">
                    <a:lumMod val="75000"/>
                  </a:schemeClr>
                </a:solidFill>
                <a:cs typeface="+mn-cs"/>
              </a:rPr>
              <a:t>5</a:t>
            </a:r>
            <a:r>
              <a:rPr lang="en-US" dirty="0" smtClean="0">
                <a:solidFill>
                  <a:schemeClr val="accent5">
                    <a:lumMod val="75000"/>
                  </a:schemeClr>
                </a:solidFill>
                <a:cs typeface="+mn-cs"/>
              </a:rPr>
              <a:t>-202</a:t>
            </a:r>
            <a:r>
              <a:rPr lang="ro-RO" altLang="en-US" dirty="0" smtClean="0">
                <a:solidFill>
                  <a:schemeClr val="accent5">
                    <a:lumMod val="75000"/>
                  </a:schemeClr>
                </a:solidFill>
                <a:cs typeface="+mn-cs"/>
              </a:rPr>
              <a:t>6</a:t>
            </a:r>
            <a:endParaRPr lang="ro-RO" altLang="en-US" dirty="0" smtClean="0">
              <a:solidFill>
                <a:schemeClr val="accent5">
                  <a:lumMod val="75000"/>
                </a:schemeClr>
              </a:solidFill>
              <a:cs typeface="+mn-cs"/>
            </a:endParaRPr>
          </a:p>
        </p:txBody>
      </p:sp>
      <p:sp>
        <p:nvSpPr>
          <p:cNvPr id="9221" name="TextBox 5"/>
          <p:cNvSpPr txBox="1">
            <a:spLocks noChangeArrowheads="1"/>
          </p:cNvSpPr>
          <p:nvPr/>
        </p:nvSpPr>
        <p:spPr bwMode="auto">
          <a:xfrm>
            <a:off x="1066800" y="381000"/>
            <a:ext cx="3429000" cy="923925"/>
          </a:xfrm>
          <a:prstGeom prst="rect">
            <a:avLst/>
          </a:prstGeom>
          <a:noFill/>
          <a:ln w="9525">
            <a:noFill/>
            <a:miter lim="800000"/>
          </a:ln>
        </p:spPr>
        <p:txBody>
          <a:bodyPr>
            <a:spAutoFit/>
          </a:bodyPr>
          <a:lstStyle/>
          <a:p>
            <a:pPr eaLnBrk="0" hangingPunct="0"/>
            <a:endParaRPr lang="en-US" b="1" dirty="0">
              <a:solidFill>
                <a:srgbClr val="FF0000"/>
              </a:solidFill>
            </a:endParaRPr>
          </a:p>
          <a:p>
            <a:pPr eaLnBrk="0" hangingPunct="0"/>
            <a:r>
              <a:rPr lang="ro-RO" b="1" dirty="0">
                <a:solidFill>
                  <a:srgbClr val="FF0000"/>
                </a:solidFill>
              </a:rPr>
              <a:t>Specializarea: Zugrav, ipsosar, vopsitor, tapetar</a:t>
            </a:r>
            <a:endParaRPr lang="ro-RO" b="1" dirty="0">
              <a:solidFill>
                <a:srgbClr val="FF0000"/>
              </a:solidFill>
            </a:endParaRPr>
          </a:p>
        </p:txBody>
      </p:sp>
      <p:sp>
        <p:nvSpPr>
          <p:cNvPr id="7" name="TextBox 6"/>
          <p:cNvSpPr txBox="1"/>
          <p:nvPr/>
        </p:nvSpPr>
        <p:spPr>
          <a:xfrm>
            <a:off x="1219200" y="1143000"/>
            <a:ext cx="3124200" cy="923330"/>
          </a:xfrm>
          <a:prstGeom prst="rect">
            <a:avLst/>
          </a:prstGeom>
          <a:noFill/>
        </p:spPr>
        <p:txBody>
          <a:bodyPr>
            <a:spAutoFit/>
          </a:bodyPr>
          <a:lstStyle/>
          <a:p>
            <a:pPr eaLnBrk="0" hangingPunct="0">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endParaRPr>
          </a:p>
          <a:p>
            <a:pPr eaLnBrk="0" hangingPunct="0">
              <a:defRPr/>
            </a:pPr>
            <a:r>
              <a:rPr lang="ro-RO"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rPr>
              <a:t>Învățământ profesional </a:t>
            </a:r>
            <a:endParaRPr lang="ro-RO"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endParaRPr>
          </a:p>
          <a:p>
            <a:pPr eaLnBrk="0" hangingPunct="0">
              <a:defRPr/>
            </a:pPr>
            <a:r>
              <a:rPr lang="ro-RO"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rPr>
              <a:t>de 3 ani</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rPr>
              <a:t>-1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rPr>
              <a:t>clasă</a:t>
            </a:r>
            <a:endParaRPr lang="ro-RO"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endParaRPr>
          </a:p>
        </p:txBody>
      </p:sp>
      <p:sp>
        <p:nvSpPr>
          <p:cNvPr id="17413" name="TextBox 7"/>
          <p:cNvSpPr txBox="1">
            <a:spLocks noChangeArrowheads="1"/>
          </p:cNvSpPr>
          <p:nvPr/>
        </p:nvSpPr>
        <p:spPr bwMode="auto">
          <a:xfrm>
            <a:off x="1219200" y="2057400"/>
            <a:ext cx="3048000" cy="1570038"/>
          </a:xfrm>
          <a:prstGeom prst="rect">
            <a:avLst/>
          </a:prstGeom>
          <a:noFill/>
          <a:ln w="9525">
            <a:noFill/>
            <a:miter lim="800000"/>
          </a:ln>
        </p:spPr>
        <p:txBody>
          <a:bodyPr>
            <a:spAutoFit/>
          </a:bodyPr>
          <a:lstStyle/>
          <a:p>
            <a:pPr eaLnBrk="0" hangingPunct="0"/>
            <a:r>
              <a:rPr lang="ro-RO" sz="1200" b="1"/>
              <a:t>COMPETENŢE GENERALE:</a:t>
            </a:r>
            <a:endParaRPr lang="ro-RO" sz="1200" b="1"/>
          </a:p>
          <a:p>
            <a:pPr eaLnBrk="0" hangingPunct="0"/>
            <a:endParaRPr lang="ro-RO" sz="1200" b="1"/>
          </a:p>
          <a:p>
            <a:pPr eaLnBrk="0" hangingPunct="0"/>
            <a:endParaRPr lang="ro-RO" sz="1200" b="1"/>
          </a:p>
          <a:p>
            <a:pPr eaLnBrk="0" hangingPunct="0"/>
            <a:endParaRPr lang="ro-RO" sz="1200" b="1"/>
          </a:p>
          <a:p>
            <a:pPr eaLnBrk="0" hangingPunct="0"/>
            <a:endParaRPr lang="ro-RO" sz="1200" b="1"/>
          </a:p>
          <a:p>
            <a:pPr eaLnBrk="0" hangingPunct="0"/>
            <a:endParaRPr lang="ro-RO" sz="1200"/>
          </a:p>
          <a:p>
            <a:pPr eaLnBrk="0" hangingPunct="0"/>
            <a:r>
              <a:rPr lang="ro-RO" sz="1200"/>
              <a:t> </a:t>
            </a:r>
            <a:endParaRPr lang="ro-RO" sz="1200"/>
          </a:p>
          <a:p>
            <a:pPr eaLnBrk="0" hangingPunct="0"/>
            <a:r>
              <a:rPr lang="ro-RO" sz="1200"/>
              <a:t>    </a:t>
            </a:r>
            <a:endParaRPr lang="ro-RO"/>
          </a:p>
        </p:txBody>
      </p:sp>
      <p:sp>
        <p:nvSpPr>
          <p:cNvPr id="17414" name="TextBox 11"/>
          <p:cNvSpPr txBox="1">
            <a:spLocks noChangeArrowheads="1"/>
          </p:cNvSpPr>
          <p:nvPr/>
        </p:nvSpPr>
        <p:spPr bwMode="auto">
          <a:xfrm>
            <a:off x="4572000" y="457200"/>
            <a:ext cx="4267200" cy="2832100"/>
          </a:xfrm>
          <a:prstGeom prst="rect">
            <a:avLst/>
          </a:prstGeom>
          <a:noFill/>
          <a:ln w="9525">
            <a:noFill/>
            <a:miter lim="800000"/>
          </a:ln>
        </p:spPr>
        <p:txBody>
          <a:bodyPr>
            <a:spAutoFit/>
          </a:bodyPr>
          <a:lstStyle/>
          <a:p>
            <a:pPr eaLnBrk="0" hangingPunct="0"/>
            <a:r>
              <a:rPr lang="ro-RO" sz="1200" b="1"/>
              <a:t>FINALITATEA PREGĂTIRII</a:t>
            </a:r>
            <a:endParaRPr lang="ro-RO" sz="1200"/>
          </a:p>
          <a:p>
            <a:pPr eaLnBrk="0" hangingPunct="0"/>
            <a:r>
              <a:rPr lang="ro-RO" sz="1200" b="1"/>
              <a:t> </a:t>
            </a:r>
            <a:endParaRPr lang="ro-RO" sz="1200"/>
          </a:p>
          <a:p>
            <a:pPr eaLnBrk="0" hangingPunct="0"/>
            <a:r>
              <a:rPr lang="ro-RO" sz="1200"/>
              <a:t>Absolvenţii acestei specializări obţin un certificat de competenţă profesională, nivel 3 de calificare.</a:t>
            </a:r>
            <a:endParaRPr lang="ro-RO" sz="1200"/>
          </a:p>
          <a:p>
            <a:pPr eaLnBrk="0" hangingPunct="0"/>
            <a:r>
              <a:rPr lang="ro-RO" sz="1200"/>
              <a:t> </a:t>
            </a:r>
            <a:endParaRPr lang="ro-RO" sz="1200"/>
          </a:p>
          <a:p>
            <a:pPr eaLnBrk="0" hangingPunct="0"/>
            <a:r>
              <a:rPr lang="ro-RO" sz="1200" b="1"/>
              <a:t> </a:t>
            </a:r>
            <a:endParaRPr lang="ro-RO" sz="1200"/>
          </a:p>
          <a:p>
            <a:pPr eaLnBrk="0" hangingPunct="0"/>
            <a:r>
              <a:rPr lang="en-US" sz="1600"/>
              <a:t>͈</a:t>
            </a:r>
            <a:r>
              <a:rPr lang="ro-RO" sz="1200"/>
              <a:t>Să fii lider!” ii îndeamnă pe elevi să devină lideri ai comunităţii.</a:t>
            </a:r>
            <a:endParaRPr lang="ro-RO" sz="1200"/>
          </a:p>
          <a:p>
            <a:pPr eaLnBrk="0" hangingPunct="0"/>
            <a:r>
              <a:rPr lang="ro-RO" sz="1200"/>
              <a:t> </a:t>
            </a:r>
            <a:endParaRPr lang="ro-RO" sz="1200"/>
          </a:p>
          <a:p>
            <a:pPr eaLnBrk="0" hangingPunct="0"/>
            <a:r>
              <a:rPr lang="ro-RO" sz="1200"/>
              <a:t>  </a:t>
            </a:r>
            <a:endParaRPr lang="ro-RO" sz="1200"/>
          </a:p>
          <a:p>
            <a:pPr eaLnBrk="0" hangingPunct="0"/>
            <a:r>
              <a:rPr lang="ro-RO" sz="1200" b="1"/>
              <a:t>DETALII DESPRE SPECIALIZAREA  ZUGRAV, IPSOSAR, VOPSITOR, TAPETAR</a:t>
            </a:r>
            <a:endParaRPr lang="ro-RO" sz="1200"/>
          </a:p>
          <a:p>
            <a:pPr eaLnBrk="0" hangingPunct="0"/>
            <a:r>
              <a:rPr lang="ro-RO" sz="1200" b="1"/>
              <a:t> </a:t>
            </a:r>
            <a:endParaRPr lang="ro-RO" sz="1200"/>
          </a:p>
          <a:p>
            <a:pPr eaLnBrk="0" hangingPunct="0"/>
            <a:endParaRPr lang="ro-RO"/>
          </a:p>
        </p:txBody>
      </p:sp>
      <p:sp>
        <p:nvSpPr>
          <p:cNvPr id="9225" name="Rectangle 12"/>
          <p:cNvSpPr>
            <a:spLocks noChangeArrowheads="1"/>
          </p:cNvSpPr>
          <p:nvPr/>
        </p:nvSpPr>
        <p:spPr bwMode="auto">
          <a:xfrm>
            <a:off x="1524000" y="2514600"/>
            <a:ext cx="3048000" cy="2846388"/>
          </a:xfrm>
          <a:prstGeom prst="rect">
            <a:avLst/>
          </a:prstGeom>
          <a:noFill/>
          <a:ln w="9525">
            <a:noFill/>
            <a:miter lim="800000"/>
          </a:ln>
        </p:spPr>
        <p:txBody>
          <a:bodyPr>
            <a:spAutoFit/>
          </a:bodyPr>
          <a:lstStyle/>
          <a:p>
            <a:r>
              <a:rPr lang="en-US" sz="1200">
                <a:solidFill>
                  <a:srgbClr val="000000"/>
                </a:solidFill>
                <a:cs typeface="Times New Roman" panose="02020603050405020304" pitchFamily="18" charset="0"/>
              </a:rPr>
              <a:t>1.</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Noțiuni generale despre </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construcții.</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2.</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Materiale de construcții și instalații.</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3.</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Instalații de alimentare cu apă, </a:t>
            </a:r>
            <a:r>
              <a:rPr lang="ro-RO" sz="1200">
                <a:solidFill>
                  <a:srgbClr val="000000"/>
                </a:solidFill>
                <a:cs typeface="Times New Roman" panose="02020603050405020304" pitchFamily="18" charset="0"/>
              </a:rPr>
              <a:t> </a:t>
            </a:r>
            <a:endParaRPr lang="ro-RO" sz="1200">
              <a:solidFill>
                <a:srgbClr val="000000"/>
              </a:solidFill>
              <a:cs typeface="Times New Roman" panose="02020603050405020304" pitchFamily="18" charset="0"/>
            </a:endParaRPr>
          </a:p>
          <a:p>
            <a:pPr eaLnBrk="0" hangingPunct="0"/>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canalizare și gaze.</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4.</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Igiena și securitatea muncii.</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5.</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Materiale de instalații.</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6.</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Planuri pentru construcții.</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7.</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Zugrăveli simple și complexe</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8.</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Vopsitorii simple și complexe</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9.</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Placaje de faianță.</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10.</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Pardoseli din gresie ceramică</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11.</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Materiale pentru finisaje.</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12.</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Studiul culorilor.</a:t>
            </a:r>
            <a:endParaRPr lang="ro-RO" sz="1200">
              <a:solidFill>
                <a:srgbClr val="000000"/>
              </a:solidFill>
              <a:cs typeface="Times New Roman" panose="02020603050405020304" pitchFamily="18" charset="0"/>
            </a:endParaRPr>
          </a:p>
          <a:p>
            <a:pPr eaLnBrk="0" hangingPunct="0"/>
            <a:r>
              <a:rPr lang="en-US" sz="1200">
                <a:solidFill>
                  <a:srgbClr val="000000"/>
                </a:solidFill>
                <a:cs typeface="Times New Roman" panose="02020603050405020304" pitchFamily="18" charset="0"/>
              </a:rPr>
              <a:t>13.</a:t>
            </a:r>
            <a:r>
              <a:rPr lang="ro-RO" sz="1200">
                <a:solidFill>
                  <a:srgbClr val="000000"/>
                </a:solidFill>
                <a:cs typeface="Times New Roman" panose="02020603050405020304" pitchFamily="18" charset="0"/>
              </a:rPr>
              <a:t> </a:t>
            </a:r>
            <a:r>
              <a:rPr lang="en-US" sz="1200">
                <a:solidFill>
                  <a:srgbClr val="000000"/>
                </a:solidFill>
                <a:cs typeface="Times New Roman" panose="02020603050405020304" pitchFamily="18" charset="0"/>
              </a:rPr>
              <a:t>Ipsoserii</a:t>
            </a:r>
            <a:endParaRPr lang="en-US" sz="1100">
              <a:solidFill>
                <a:srgbClr val="000000"/>
              </a:solidFill>
              <a:ea typeface="Calibri" panose="020F0502020204030204" pitchFamily="34" charset="0"/>
              <a:cs typeface="Times New Roman" panose="02020603050405020304" pitchFamily="18" charset="0"/>
            </a:endParaRPr>
          </a:p>
          <a:p>
            <a:pPr eaLnBrk="0" hangingPunct="0"/>
            <a:r>
              <a:rPr lang="en-US" sz="1200">
                <a:solidFill>
                  <a:srgbClr val="000000"/>
                </a:solidFill>
                <a:ea typeface="Calibri" panose="020F0502020204030204" pitchFamily="34" charset="0"/>
                <a:cs typeface="Times New Roman" panose="02020603050405020304" pitchFamily="18" charset="0"/>
              </a:rPr>
              <a:t>14.</a:t>
            </a:r>
            <a:r>
              <a:rPr lang="ro-RO" sz="1200">
                <a:solidFill>
                  <a:srgbClr val="000000"/>
                </a:solidFill>
                <a:ea typeface="Calibri" panose="020F0502020204030204" pitchFamily="34" charset="0"/>
                <a:cs typeface="Times New Roman" panose="02020603050405020304" pitchFamily="18" charset="0"/>
              </a:rPr>
              <a:t> </a:t>
            </a:r>
            <a:r>
              <a:rPr lang="en-US" sz="1200">
                <a:solidFill>
                  <a:srgbClr val="000000"/>
                </a:solidFill>
                <a:ea typeface="Calibri" panose="020F0502020204030204" pitchFamily="34" charset="0"/>
                <a:cs typeface="Times New Roman" panose="02020603050405020304" pitchFamily="18" charset="0"/>
              </a:rPr>
              <a:t>Lucrări de tapetare</a:t>
            </a:r>
            <a:r>
              <a:rPr lang="ro-RO" sz="1200">
                <a:solidFill>
                  <a:srgbClr val="000000"/>
                </a:solidFill>
              </a:rPr>
              <a:t> </a:t>
            </a:r>
            <a:endParaRPr lang="ro-RO" sz="1200">
              <a:solidFill>
                <a:srgbClr val="000000"/>
              </a:solidFill>
            </a:endParaRPr>
          </a:p>
        </p:txBody>
      </p:sp>
      <p:sp>
        <p:nvSpPr>
          <p:cNvPr id="9226" name="Rectangle 5"/>
          <p:cNvSpPr>
            <a:spLocks noChangeArrowheads="1"/>
          </p:cNvSpPr>
          <p:nvPr/>
        </p:nvSpPr>
        <p:spPr bwMode="auto">
          <a:xfrm>
            <a:off x="4724400" y="3505200"/>
            <a:ext cx="3876675" cy="1816100"/>
          </a:xfrm>
          <a:prstGeom prst="rect">
            <a:avLst/>
          </a:prstGeom>
          <a:noFill/>
          <a:ln w="9525">
            <a:noFill/>
            <a:miter lim="800000"/>
          </a:ln>
        </p:spPr>
        <p:txBody>
          <a:bodyPr anchor="ctr">
            <a:spAutoFit/>
          </a:bodyPr>
          <a:lstStyle/>
          <a:p>
            <a:pPr indent="231775" algn="just">
              <a:tabLst>
                <a:tab pos="2901950" algn="l"/>
              </a:tabLst>
            </a:pPr>
            <a:r>
              <a:rPr lang="ro-RO" sz="1200">
                <a:cs typeface="Calibri" panose="020F0502020204030204" pitchFamily="34" charset="0"/>
              </a:rPr>
              <a:t>- executarea lucrărilor  de finisaje;</a:t>
            </a:r>
            <a:endParaRPr lang="ro-RO" sz="1200"/>
          </a:p>
          <a:p>
            <a:pPr indent="231775" algn="just" eaLnBrk="0" hangingPunct="0">
              <a:tabLst>
                <a:tab pos="2901950" algn="l"/>
              </a:tabLst>
            </a:pPr>
            <a:r>
              <a:rPr lang="ro-RO" sz="1200">
                <a:cs typeface="Calibri" panose="020F0502020204030204" pitchFamily="34" charset="0"/>
              </a:rPr>
              <a:t>- măsurători în construcții;</a:t>
            </a:r>
            <a:endParaRPr lang="ro-RO" sz="1200"/>
          </a:p>
          <a:p>
            <a:pPr indent="231775" algn="just" eaLnBrk="0" hangingPunct="0">
              <a:tabLst>
                <a:tab pos="2901950" algn="l"/>
              </a:tabLst>
            </a:pPr>
            <a:r>
              <a:rPr lang="ro-RO" sz="1200">
                <a:cs typeface="Calibri" panose="020F0502020204030204" pitchFamily="34" charset="0"/>
              </a:rPr>
              <a:t>- încercări asupra materialelor;</a:t>
            </a:r>
            <a:endParaRPr lang="ro-RO" sz="1200"/>
          </a:p>
          <a:p>
            <a:pPr indent="231775" algn="just" eaLnBrk="0" hangingPunct="0">
              <a:tabLst>
                <a:tab pos="2901950" algn="l"/>
              </a:tabLst>
            </a:pPr>
            <a:r>
              <a:rPr lang="ro-RO" sz="1200">
                <a:cs typeface="Calibri" panose="020F0502020204030204" pitchFamily="34" charset="0"/>
              </a:rPr>
              <a:t>-estimarea detaliată a cantităților și costurilor de </a:t>
            </a:r>
            <a:endParaRPr lang="ro-RO" sz="1200">
              <a:cs typeface="Calibri" panose="020F0502020204030204" pitchFamily="34" charset="0"/>
            </a:endParaRPr>
          </a:p>
          <a:p>
            <a:pPr indent="231775" algn="just" eaLnBrk="0" hangingPunct="0">
              <a:tabLst>
                <a:tab pos="2901950" algn="l"/>
              </a:tabLst>
            </a:pPr>
            <a:r>
              <a:rPr lang="ro-RO" sz="1200">
                <a:cs typeface="Calibri" panose="020F0502020204030204" pitchFamily="34" charset="0"/>
              </a:rPr>
              <a:t>materiale și a forței de muncă necesare realizarii </a:t>
            </a:r>
            <a:endParaRPr lang="ro-RO" sz="1200">
              <a:cs typeface="Calibri" panose="020F0502020204030204" pitchFamily="34" charset="0"/>
            </a:endParaRPr>
          </a:p>
          <a:p>
            <a:pPr indent="231775" algn="just" eaLnBrk="0" hangingPunct="0">
              <a:tabLst>
                <a:tab pos="2901950" algn="l"/>
              </a:tabLst>
            </a:pPr>
            <a:r>
              <a:rPr lang="ro-RO" sz="1200">
                <a:cs typeface="Calibri" panose="020F0502020204030204" pitchFamily="34" charset="0"/>
              </a:rPr>
              <a:t>lucrărilor; </a:t>
            </a:r>
            <a:endParaRPr lang="ro-RO" sz="1200"/>
          </a:p>
          <a:p>
            <a:pPr indent="231775" algn="just" eaLnBrk="0" hangingPunct="0">
              <a:tabLst>
                <a:tab pos="2901950" algn="l"/>
              </a:tabLst>
            </a:pPr>
            <a:r>
              <a:rPr lang="ro-RO" sz="1200">
                <a:cs typeface="Calibri" panose="020F0502020204030204" pitchFamily="34" charset="0"/>
              </a:rPr>
              <a:t>-organizarea,</a:t>
            </a:r>
            <a:r>
              <a:rPr lang="en-US" sz="1200">
                <a:cs typeface="Calibri" panose="020F0502020204030204" pitchFamily="34" charset="0"/>
              </a:rPr>
              <a:t> </a:t>
            </a:r>
            <a:r>
              <a:rPr lang="ro-RO" sz="1200">
                <a:cs typeface="Calibri" panose="020F0502020204030204" pitchFamily="34" charset="0"/>
              </a:rPr>
              <a:t>întreținerea și reparațiile utilajelor.</a:t>
            </a:r>
            <a:endParaRPr lang="en-US" sz="1200">
              <a:cs typeface="Calibri" panose="020F0502020204030204" pitchFamily="34" charset="0"/>
            </a:endParaRPr>
          </a:p>
          <a:p>
            <a:pPr indent="231775" algn="just" eaLnBrk="0" hangingPunct="0">
              <a:tabLst>
                <a:tab pos="2901950" algn="l"/>
              </a:tabLst>
            </a:pPr>
            <a:endParaRPr lang="ro-RO" sz="2800"/>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7413"/>
                                        </p:tgtEl>
                                        <p:attrNameLst>
                                          <p:attrName>style.visibility</p:attrName>
                                        </p:attrNameLst>
                                      </p:cBhvr>
                                      <p:to>
                                        <p:strVal val="visible"/>
                                      </p:to>
                                    </p:set>
                                    <p:animEffect transition="in" filter="slide(fromBottom)">
                                      <p:cBhvr>
                                        <p:cTn id="14" dur="500"/>
                                        <p:tgtEl>
                                          <p:spTgt spid="17413"/>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17414"/>
                                        </p:tgtEl>
                                        <p:attrNameLst>
                                          <p:attrName>style.visibility</p:attrName>
                                        </p:attrNameLst>
                                      </p:cBhvr>
                                      <p:to>
                                        <p:strVal val="visible"/>
                                      </p:to>
                                    </p:set>
                                    <p:animEffect transition="in" filter="plus(in)">
                                      <p:cBhvr>
                                        <p:cTn id="19"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4291" y="-228600"/>
            <a:ext cx="6858000" cy="2387600"/>
          </a:xfrm>
          <a:scene3d>
            <a:camera prst="perspectiveRelaxedModerately"/>
            <a:lightRig rig="threePt" dir="t"/>
          </a:scene3d>
        </p:spPr>
        <p:txBody>
          <a:bodyPr rtlCol="0">
            <a:normAutofit/>
          </a:bodyPr>
          <a:lstStyle/>
          <a:p>
            <a:pPr eaLnBrk="1" fontAlgn="auto" hangingPunct="1">
              <a:spcAft>
                <a:spcPts val="0"/>
              </a:spcAft>
              <a:defRPr/>
            </a:pPr>
            <a:r>
              <a:rPr lang="ro-RO" b="1" dirty="0" smtClean="0">
                <a:solidFill>
                  <a:srgbClr val="FF0000"/>
                </a:solidFill>
              </a:rPr>
              <a:t>BURSĂ PROFESIONALĂ</a:t>
            </a:r>
            <a:endParaRPr lang="ro-RO" b="1" dirty="0">
              <a:solidFill>
                <a:srgbClr val="FF0000"/>
              </a:solidFill>
            </a:endParaRPr>
          </a:p>
        </p:txBody>
      </p:sp>
      <p:sp>
        <p:nvSpPr>
          <p:cNvPr id="3" name="Subtitle 2"/>
          <p:cNvSpPr>
            <a:spLocks noGrp="1"/>
          </p:cNvSpPr>
          <p:nvPr>
            <p:ph type="subTitle" idx="1"/>
          </p:nvPr>
        </p:nvSpPr>
        <p:spPr/>
        <p:txBody>
          <a:bodyPr rtlCol="0">
            <a:normAutofit fontScale="85000" lnSpcReduction="20000"/>
          </a:bodyPr>
          <a:lstStyle/>
          <a:p>
            <a:pPr eaLnBrk="1" fontAlgn="auto" hangingPunct="1">
              <a:spcAft>
                <a:spcPts val="0"/>
              </a:spcAft>
              <a:buFont typeface="Arial" panose="020B0604020202020204" pitchFamily="34" charset="0"/>
              <a:buNone/>
              <a:defRPr/>
            </a:pPr>
            <a:r>
              <a:rPr lang="en-US" sz="4800" dirty="0"/>
              <a:t>	</a:t>
            </a:r>
            <a:r>
              <a:rPr lang="en-US" sz="4000" dirty="0" err="1" smtClean="0">
                <a:solidFill>
                  <a:srgbClr val="002060"/>
                </a:solidFill>
              </a:rPr>
              <a:t>Elevii</a:t>
            </a:r>
            <a:r>
              <a:rPr lang="ro-RO" sz="4000" dirty="0" smtClean="0">
                <a:solidFill>
                  <a:srgbClr val="002060"/>
                </a:solidFill>
              </a:rPr>
              <a:t> învățământului profesional de 3 ani primesc o bursă profesională lunară pe tot parcursul școlii în valoare de 200 de lei.</a:t>
            </a:r>
            <a:endParaRPr lang="ro-RO" sz="4800" dirty="0">
              <a:solidFill>
                <a:srgbClr val="002060"/>
              </a:solidFill>
            </a:endParaRPr>
          </a:p>
        </p:txBody>
      </p:sp>
    </p:spTree>
  </p:cSld>
  <p:clrMapOvr>
    <a:masterClrMapping/>
  </p:clrMapOvr>
  <p:transition spd="med" advClick="0" advTm="8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7820</Words>
  <Application>WPS Presentation</Application>
  <PresentationFormat>On-screen Show (4:3)</PresentationFormat>
  <Paragraphs>199</Paragraphs>
  <Slides>18</Slides>
  <Notes>2</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18</vt:i4>
      </vt:variant>
    </vt:vector>
  </HeadingPairs>
  <TitlesOfParts>
    <vt:vector size="41" baseType="lpstr">
      <vt:lpstr>Arial</vt:lpstr>
      <vt:lpstr>SimSun</vt:lpstr>
      <vt:lpstr>Wingdings</vt:lpstr>
      <vt:lpstr>Calibri Light</vt:lpstr>
      <vt:lpstr>Comic Sans MS</vt:lpstr>
      <vt:lpstr>Arial</vt:lpstr>
      <vt:lpstr>Malgun Gothic</vt:lpstr>
      <vt:lpstr>Monotype Corsiva</vt:lpstr>
      <vt:lpstr>Times New Roman</vt:lpstr>
      <vt:lpstr>Iskoola Pota</vt:lpstr>
      <vt:lpstr>Segoe Print</vt:lpstr>
      <vt:lpstr>Californian FB</vt:lpstr>
      <vt:lpstr>Wingdings 2</vt:lpstr>
      <vt:lpstr>Harlow Solid Italic</vt:lpstr>
      <vt:lpstr>Calibri</vt:lpstr>
      <vt:lpstr>Georgia</vt:lpstr>
      <vt:lpstr>Monotype Corsiva</vt:lpstr>
      <vt:lpstr>Lucida Console</vt:lpstr>
      <vt:lpstr>Calibri</vt:lpstr>
      <vt:lpstr>Lucida Handwriting</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DOTĂRI </vt:lpstr>
      <vt:lpstr>PowerPoint 演示文稿</vt:lpstr>
      <vt:lpstr>BURSĂ PROFESIONALĂ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MSHOME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eXPerience</dc:creator>
  <cp:lastModifiedBy>Luminita Ogreanu</cp:lastModifiedBy>
  <cp:revision>252</cp:revision>
  <cp:lastPrinted>2017-11-09T10:13:00Z</cp:lastPrinted>
  <dcterms:created xsi:type="dcterms:W3CDTF">2009-09-03T21:05:00Z</dcterms:created>
  <dcterms:modified xsi:type="dcterms:W3CDTF">2025-03-04T12:19:35Z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6EC8CF9A947741ACB3046BEECABB9790_12</vt:lpwstr>
  </property>
  <property fmtid="{D5CDD505-2E9C-101B-9397-08002B2CF9AE}" pid="3" name="KSOProductBuildVer">
    <vt:lpwstr>1033-12.2.0.20323</vt:lpwstr>
  </property>
</Properties>
</file>